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38"/>
  </p:notes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8" r:id="rId11"/>
    <p:sldId id="269" r:id="rId12"/>
    <p:sldId id="271" r:id="rId13"/>
    <p:sldId id="272" r:id="rId14"/>
    <p:sldId id="287" r:id="rId15"/>
    <p:sldId id="288" r:id="rId16"/>
    <p:sldId id="274" r:id="rId17"/>
    <p:sldId id="273" r:id="rId18"/>
    <p:sldId id="275" r:id="rId19"/>
    <p:sldId id="290" r:id="rId20"/>
    <p:sldId id="276" r:id="rId21"/>
    <p:sldId id="291" r:id="rId22"/>
    <p:sldId id="277" r:id="rId23"/>
    <p:sldId id="292" r:id="rId24"/>
    <p:sldId id="300" r:id="rId25"/>
    <p:sldId id="293" r:id="rId26"/>
    <p:sldId id="279" r:id="rId27"/>
    <p:sldId id="301" r:id="rId28"/>
    <p:sldId id="278" r:id="rId29"/>
    <p:sldId id="282" r:id="rId30"/>
    <p:sldId id="299" r:id="rId31"/>
    <p:sldId id="283" r:id="rId32"/>
    <p:sldId id="284" r:id="rId33"/>
    <p:sldId id="285" r:id="rId34"/>
    <p:sldId id="286" r:id="rId35"/>
    <p:sldId id="302" r:id="rId36"/>
    <p:sldId id="303" r:id="rId37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Microsoft Sans Serif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Microsoft Sans Serif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Microsoft Sans Serif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Microsoft Sans Serif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Microsoft Sans Serif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Microsoft Sans Serif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Microsoft Sans Serif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Microsoft Sans Serif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Microsoft Sans Serif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clrMru>
    <a:srgbClr val="00CC00"/>
    <a:srgbClr val="FFFF00"/>
    <a:srgbClr val="990033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45" autoAdjust="0"/>
  </p:normalViewPr>
  <p:slideViewPr>
    <p:cSldViewPr>
      <p:cViewPr varScale="1">
        <p:scale>
          <a:sx n="98" d="100"/>
          <a:sy n="98" d="100"/>
        </p:scale>
        <p:origin x="-750" y="-96"/>
      </p:cViewPr>
      <p:guideLst>
        <p:guide orient="horz" pos="214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61600" cy="73761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077" name="Rectangle 5"/>
          <p:cNvSpPr>
            <a:spLocks noGrp="1" noRot="1" noChangeArrowheads="1" noTextEdit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0">
              <a:spcBef>
                <a:spcPct val="30000"/>
              </a:spcBef>
              <a:defRPr/>
            </a:pPr>
            <a:r>
              <a:rPr lang="en-US" sz="1200">
                <a:latin typeface="Arial" pitchFamily="34" charset="0"/>
                <a:cs typeface="+mn-cs"/>
              </a:rPr>
              <a:t> ____ __ ____  _____ ____ ______</a:t>
            </a:r>
            <a:endParaRPr lang="zh-CN" altLang="en-US" sz="1200">
              <a:latin typeface="Arial" pitchFamily="34" charset="0"/>
              <a:cs typeface="+mn-cs"/>
            </a:endParaRPr>
          </a:p>
          <a:p>
            <a:pPr defTabSz="0">
              <a:spcBef>
                <a:spcPct val="30000"/>
              </a:spcBef>
              <a:defRPr/>
            </a:pPr>
            <a:r>
              <a:rPr lang="en-US" sz="1200">
                <a:latin typeface="Arial" pitchFamily="34" charset="0"/>
                <a:cs typeface="+mn-cs"/>
              </a:rPr>
              <a:t> _____ _____</a:t>
            </a:r>
            <a:endParaRPr lang="zh-CN" altLang="en-US" sz="1200">
              <a:latin typeface="Arial" pitchFamily="34" charset="0"/>
              <a:cs typeface="+mn-cs"/>
            </a:endParaRPr>
          </a:p>
          <a:p>
            <a:pPr defTabSz="0">
              <a:spcBef>
                <a:spcPct val="30000"/>
              </a:spcBef>
              <a:defRPr/>
            </a:pPr>
            <a:r>
              <a:rPr lang="en-US" sz="1200">
                <a:latin typeface="Arial" pitchFamily="34" charset="0"/>
                <a:cs typeface="+mn-cs"/>
              </a:rPr>
              <a:t> ____ _____</a:t>
            </a:r>
            <a:endParaRPr lang="zh-CN" altLang="en-US" sz="1200">
              <a:latin typeface="Arial" pitchFamily="34" charset="0"/>
              <a:cs typeface="+mn-cs"/>
            </a:endParaRPr>
          </a:p>
          <a:p>
            <a:pPr defTabSz="0">
              <a:spcBef>
                <a:spcPct val="30000"/>
              </a:spcBef>
              <a:defRPr/>
            </a:pPr>
            <a:r>
              <a:rPr lang="en-US" sz="1200">
                <a:latin typeface="Arial" pitchFamily="34" charset="0"/>
                <a:cs typeface="+mn-cs"/>
              </a:rPr>
              <a:t> _____ _____</a:t>
            </a:r>
            <a:endParaRPr lang="zh-CN" altLang="en-US" sz="1200">
              <a:latin typeface="Arial" pitchFamily="34" charset="0"/>
              <a:cs typeface="+mn-cs"/>
            </a:endParaRPr>
          </a:p>
          <a:p>
            <a:pPr defTabSz="0">
              <a:spcBef>
                <a:spcPct val="30000"/>
              </a:spcBef>
              <a:defRPr/>
            </a:pPr>
            <a:r>
              <a:rPr lang="zh-CN" altLang="en-US" sz="1200">
                <a:latin typeface="Arial" pitchFamily="34" charset="0"/>
                <a:cs typeface="+mn-cs"/>
              </a:rPr>
              <a:t> ____ _____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EB48717-7009-4361-B646-8EF35E1EE73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0350" y="1065213"/>
            <a:ext cx="2038350" cy="52117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95300" y="1065213"/>
            <a:ext cx="5962650" cy="52117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1065213"/>
            <a:ext cx="8153400" cy="7159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95300" y="2009775"/>
            <a:ext cx="8153400" cy="4267200"/>
          </a:xfrm>
        </p:spPr>
        <p:txBody>
          <a:bodyPr/>
          <a:lstStyle/>
          <a:p>
            <a:pPr lvl="0"/>
            <a:endParaRPr lang="zh-CN" altLang="en-US" noProof="0" smtClean="0">
              <a:sym typeface="Microsoft Sans Serif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93B2D-4AE0-46A9-9373-A57CF1B6490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8B9AA-DE97-4D78-8EC5-AD96468C154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55AD1-D3BC-4AA7-B410-23A80C9FDA6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3573F-8310-489F-A72F-F9537C9AAAD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E3F7A-0F2A-4D8A-80C0-7E02398265A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7C58D-CA2D-4AD8-83D9-D4CEF1986F7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96D3C-6BA4-4B9B-AB74-1BB41970C80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0A7C0-CB95-44E3-85CF-75F2147448D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756A5-A838-4390-9229-E28991DE075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3725E-72C7-4B75-8A6E-96267B0E01A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3E643-A597-4A65-B214-4E691071A42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95300" y="2009775"/>
            <a:ext cx="40005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2009775"/>
            <a:ext cx="40005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Microsoft Sans Serif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5300" y="1065213"/>
            <a:ext cx="8153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Microsoft Sans Serif" pitchFamily="34" charset="0"/>
              </a:rPr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2009775"/>
            <a:ext cx="8153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Microsoft Sans Serif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Microsoft Sans Serif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Microsoft Sans Serif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Microsoft Sans Serif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Microsoft Sans Serif" pitchFamily="34" charset="0"/>
              </a:rPr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  <a:sym typeface="Microsoft Sans Serif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  <a:cs typeface="Microsoft Sans Serif" pitchFamily="34" charset="0"/>
          <a:sym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  <a:cs typeface="Microsoft Sans Serif" pitchFamily="34" charset="0"/>
          <a:sym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  <a:cs typeface="Microsoft Sans Serif" pitchFamily="34" charset="0"/>
          <a:sym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  <a:cs typeface="Microsoft Sans Serif" pitchFamily="34" charset="0"/>
          <a:sym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  <a:cs typeface="Microsoft Sans Serif" pitchFamily="34" charset="0"/>
          <a:sym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  <a:cs typeface="Microsoft Sans Serif" pitchFamily="34" charset="0"/>
          <a:sym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  <a:cs typeface="Microsoft Sans Serif" pitchFamily="34" charset="0"/>
          <a:sym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  <a:cs typeface="Microsoft Sans Serif" pitchFamily="34" charset="0"/>
          <a:sym typeface="Microsoft Sans Serif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bg1"/>
          </a:solidFill>
          <a:latin typeface="+mn-lt"/>
          <a:ea typeface="+mn-ea"/>
          <a:cs typeface="+mn-cs"/>
          <a:sym typeface="Microsoft Sans Serif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bg1"/>
          </a:solidFill>
          <a:latin typeface="+mn-lt"/>
          <a:cs typeface="+mn-cs"/>
          <a:sym typeface="Microsoft Sans Serif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bg1"/>
          </a:solidFill>
          <a:latin typeface="+mn-lt"/>
          <a:cs typeface="+mn-cs"/>
          <a:sym typeface="Microsoft Sans Serif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  <a:sym typeface="Microsoft Sans Serif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cs typeface="+mn-cs"/>
          <a:sym typeface="Microsoft Sans Serif" pitchFamily="34" charset="0"/>
        </a:defRPr>
      </a:lvl5pPr>
      <a:lvl6pPr marL="25146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+mn-lt"/>
          <a:cs typeface="+mn-cs"/>
          <a:sym typeface="Microsoft Sans Serif" pitchFamily="34" charset="0"/>
        </a:defRPr>
      </a:lvl6pPr>
      <a:lvl7pPr marL="29718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+mn-lt"/>
          <a:cs typeface="+mn-cs"/>
          <a:sym typeface="Microsoft Sans Serif" pitchFamily="34" charset="0"/>
        </a:defRPr>
      </a:lvl7pPr>
      <a:lvl8pPr marL="34290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+mn-lt"/>
          <a:cs typeface="+mn-cs"/>
          <a:sym typeface="Microsoft Sans Serif" pitchFamily="34" charset="0"/>
        </a:defRPr>
      </a:lvl8pPr>
      <a:lvl9pPr marL="38862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+mn-lt"/>
          <a:cs typeface="+mn-cs"/>
          <a:sym typeface="Microsoft Sans Serif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CE82E0C-629E-463B-9D56-2AC216E4905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172.16.3.51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172.16.3.51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m.5read.com/976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m.5read.com/976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-182563" y="5302250"/>
            <a:ext cx="8224838" cy="704850"/>
          </a:xfrm>
        </p:spPr>
        <p:txBody>
          <a:bodyPr/>
          <a:lstStyle/>
          <a:p>
            <a:pPr eaLnBrk="1" hangingPunct="1"/>
            <a:r>
              <a:rPr lang="zh-CN" altLang="en-US" sz="2800" smtClean="0">
                <a:ea typeface="黑体" pitchFamily="49" charset="-122"/>
              </a:rPr>
              <a:t>    </a:t>
            </a:r>
            <a:r>
              <a:rPr lang="zh-CN" altLang="en-US" sz="3200" smtClean="0">
                <a:ea typeface="黑体" pitchFamily="49" charset="-122"/>
              </a:rPr>
              <a:t>图书馆利用</a:t>
            </a:r>
            <a:br>
              <a:rPr lang="zh-CN" altLang="en-US" sz="3200" smtClean="0">
                <a:ea typeface="黑体" pitchFamily="49" charset="-122"/>
              </a:rPr>
            </a:br>
            <a:r>
              <a:rPr lang="zh-CN" altLang="en-US" sz="2800" smtClean="0">
                <a:ea typeface="黑体" pitchFamily="49" charset="-122"/>
              </a:rPr>
              <a:t>                </a:t>
            </a:r>
            <a:r>
              <a:rPr lang="en-US" altLang="zh-CN" sz="2400" smtClean="0">
                <a:ea typeface="黑体" pitchFamily="49" charset="-122"/>
              </a:rPr>
              <a:t>——</a:t>
            </a:r>
            <a:r>
              <a:rPr lang="zh-CN" altLang="en-US" sz="2400" smtClean="0">
                <a:ea typeface="黑体" pitchFamily="49" charset="-122"/>
              </a:rPr>
              <a:t>广东东软学院图书馆新生入馆教育课程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3200" smtClean="0">
                <a:solidFill>
                  <a:srgbClr val="FFFF00"/>
                </a:solidFill>
                <a:ea typeface="黑体" pitchFamily="49" charset="-122"/>
              </a:rPr>
              <a:t>借阅须知</a:t>
            </a:r>
            <a:r>
              <a:rPr lang="en-US" altLang="zh-CN" sz="3200" smtClean="0">
                <a:solidFill>
                  <a:srgbClr val="FFFF00"/>
                </a:solidFill>
                <a:latin typeface="Arial" charset="0"/>
                <a:ea typeface="黑体" pitchFamily="49" charset="-122"/>
              </a:rPr>
              <a:t>—</a:t>
            </a:r>
            <a:r>
              <a:rPr lang="zh-CN" altLang="en-US" sz="3200" smtClean="0">
                <a:solidFill>
                  <a:srgbClr val="FFFF00"/>
                </a:solidFill>
                <a:ea typeface="黑体" pitchFamily="49" charset="-122"/>
              </a:rPr>
              <a:t>图书、光盘外借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2009775"/>
            <a:ext cx="8153400" cy="4589463"/>
          </a:xfrm>
        </p:spPr>
        <p:txBody>
          <a:bodyPr/>
          <a:lstStyle/>
          <a:p>
            <a:pPr eaLnBrk="1" hangingPunct="1"/>
            <a:r>
              <a:rPr lang="zh-CN" altLang="en-US" sz="2400" dirty="0" smtClean="0">
                <a:ea typeface="黑体" pitchFamily="49" charset="-122"/>
              </a:rPr>
              <a:t>学生借书证即为本人的校园卡（饭卡）。</a:t>
            </a:r>
            <a:endParaRPr lang="zh-CN" altLang="en-US" sz="2400" dirty="0" smtClean="0"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图书借阅期限、规则：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学生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：可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借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本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，借期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为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60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天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本；学生所借图书在未到期前可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续借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30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天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本；</a:t>
            </a:r>
          </a:p>
          <a:p>
            <a:pPr eaLnBrk="1" hangingPunct="1"/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图书逾期未还须交纳逾期违约金：每册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0.10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元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天，最高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限额没册罚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元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本；</a:t>
            </a:r>
          </a:p>
          <a:p>
            <a:pPr eaLnBrk="1" hangingPunct="1"/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遗失、污损、非外借出馆等其他违约情况的处罚参照图书馆相关规定。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随书光盘借阅：请到图书馆一楼左侧书库流通部办理。</a:t>
            </a:r>
            <a:endParaRPr lang="zh-CN" altLang="en-US" sz="2400" dirty="0" smtClean="0">
              <a:ea typeface="宋体" pitchFamily="2" charset="-122"/>
            </a:endParaRPr>
          </a:p>
          <a:p>
            <a:pPr eaLnBrk="1" hangingPunct="1"/>
            <a:endParaRPr lang="zh-CN" altLang="en-US" sz="2400" dirty="0" smtClean="0">
              <a:latin typeface="黑体" pitchFamily="49" charset="-122"/>
              <a:ea typeface="黑体" pitchFamily="49" charset="-122"/>
            </a:endParaRPr>
          </a:p>
          <a:p>
            <a:pPr eaLnBrk="1" hangingPunct="1"/>
            <a:endParaRPr lang="zh-CN" altLang="en-US" sz="2400" dirty="0" smtClean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3200" smtClean="0">
                <a:solidFill>
                  <a:srgbClr val="FFFF00"/>
                </a:solidFill>
                <a:ea typeface="黑体" pitchFamily="49" charset="-122"/>
              </a:rPr>
              <a:t>借阅须知</a:t>
            </a:r>
            <a:r>
              <a:rPr lang="en-US" altLang="zh-CN" sz="3200" smtClean="0">
                <a:solidFill>
                  <a:srgbClr val="FFFF00"/>
                </a:solidFill>
                <a:latin typeface="Arial" charset="0"/>
                <a:ea typeface="黑体" pitchFamily="49" charset="-122"/>
              </a:rPr>
              <a:t>—</a:t>
            </a:r>
            <a:r>
              <a:rPr lang="zh-CN" altLang="en-US" sz="3200" smtClean="0">
                <a:solidFill>
                  <a:srgbClr val="FFFF00"/>
                </a:solidFill>
                <a:ea typeface="黑体" pitchFamily="49" charset="-122"/>
              </a:rPr>
              <a:t>入馆须知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sz="2800" smtClean="0">
                <a:latin typeface="黑体" pitchFamily="49" charset="-122"/>
                <a:ea typeface="黑体" pitchFamily="49" charset="-122"/>
              </a:rPr>
              <a:t>每次取阅图书，如不外借不用自行上架，只需将书刊留在阅览桌上；</a:t>
            </a:r>
          </a:p>
          <a:p>
            <a:pPr eaLnBrk="1" hangingPunct="1"/>
            <a:r>
              <a:rPr lang="zh-CN" altLang="en-US" sz="2800" smtClean="0">
                <a:latin typeface="黑体" pitchFamily="49" charset="-122"/>
                <a:ea typeface="黑体" pitchFamily="49" charset="-122"/>
              </a:rPr>
              <a:t>为共同维护阅览环境与秩序，请遵守</a:t>
            </a:r>
            <a:r>
              <a:rPr lang="en-US" altLang="zh-CN" sz="2800" smtClean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800" smtClean="0">
                <a:latin typeface="黑体" pitchFamily="49" charset="-122"/>
                <a:ea typeface="黑体" pitchFamily="49" charset="-122"/>
              </a:rPr>
              <a:t>入馆须知</a:t>
            </a:r>
            <a:r>
              <a:rPr lang="en-US" altLang="zh-CN" sz="2800" smtClean="0"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2800" smtClean="0">
                <a:latin typeface="黑体" pitchFamily="49" charset="-122"/>
                <a:ea typeface="黑体" pitchFamily="49" charset="-122"/>
              </a:rPr>
              <a:t>，保持安静，不占座，不带零食、书包、饮料入内。</a:t>
            </a:r>
          </a:p>
          <a:p>
            <a:pPr eaLnBrk="1" hangingPunct="1"/>
            <a:endParaRPr lang="zh-CN" altLang="en-US" sz="2800" smtClean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sz="2400" b="1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借阅须知</a:t>
            </a:r>
            <a:r>
              <a:rPr lang="en-US" altLang="zh-CN" sz="2400" b="1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—</a:t>
            </a:r>
            <a:r>
              <a:rPr lang="zh-CN" altLang="en-US" sz="2400" b="1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借书证挂失、补办与退证</a:t>
            </a:r>
            <a:endParaRPr lang="zh-CN" altLang="en-US" sz="2400" smtClean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2400" smtClean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400" smtClean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、借书证遗失，应及时到图书馆凭学生证等有效证件办   理挂失手续，也可致电</a:t>
            </a:r>
            <a:r>
              <a:rPr lang="en-US" altLang="zh-CN" sz="2400" smtClean="0">
                <a:latin typeface="黑体" pitchFamily="49" charset="-122"/>
                <a:ea typeface="黑体" pitchFamily="49" charset="-122"/>
              </a:rPr>
              <a:t>86684641</a:t>
            </a:r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挂失，再尽快到图书馆补办挂失手续，因未及时挂失或转借被冒用，由读者本人承担相关责任；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smtClean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、借书证遗失请尽快到校园卡服务中心补办证件。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、学生离校前，需携带借书证、离校手续单来图书馆办理退证。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3200" smtClean="0">
                <a:solidFill>
                  <a:srgbClr val="FFFF00"/>
                </a:solidFill>
                <a:ea typeface="黑体" pitchFamily="49" charset="-122"/>
              </a:rPr>
              <a:t>借阅须知</a:t>
            </a:r>
            <a:r>
              <a:rPr lang="en-US" altLang="zh-CN" sz="3200" smtClean="0">
                <a:solidFill>
                  <a:srgbClr val="FFFF00"/>
                </a:solidFill>
                <a:latin typeface="Arial" charset="0"/>
                <a:ea typeface="黑体" pitchFamily="49" charset="-122"/>
              </a:rPr>
              <a:t>—</a:t>
            </a:r>
            <a:r>
              <a:rPr lang="zh-CN" altLang="en-US" sz="3200" smtClean="0">
                <a:solidFill>
                  <a:srgbClr val="FFFF00"/>
                </a:solidFill>
                <a:ea typeface="黑体" pitchFamily="49" charset="-122"/>
              </a:rPr>
              <a:t>图书分类常识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sz="240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图书分类</a:t>
            </a:r>
          </a:p>
          <a:p>
            <a:pPr eaLnBrk="1" hangingPunct="1">
              <a:buFont typeface="Arial" charset="0"/>
              <a:buNone/>
            </a:pPr>
            <a:endParaRPr lang="zh-CN" altLang="en-US" sz="2400" smtClean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我校图书馆馆藏图书排架依据</a:t>
            </a:r>
            <a:r>
              <a:rPr lang="en-US" altLang="zh-CN" sz="2400" smtClean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中国图书馆分类法</a:t>
            </a:r>
            <a:r>
              <a:rPr lang="en-US" altLang="zh-CN" sz="2400" smtClean="0"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； </a:t>
            </a:r>
          </a:p>
          <a:p>
            <a:pPr eaLnBrk="1" hangingPunct="1"/>
            <a:endParaRPr lang="zh-CN" altLang="en-US" sz="2400" smtClean="0"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图书馆全部馆藏图书文献及合订本期刊均按照</a:t>
            </a:r>
            <a:r>
              <a:rPr lang="en-US" altLang="zh-CN" sz="2400" smtClean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中国图书馆分类法</a:t>
            </a:r>
            <a:r>
              <a:rPr lang="en-US" altLang="zh-CN" sz="2400" smtClean="0"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进行分类、编目及馆藏排架；</a:t>
            </a:r>
          </a:p>
          <a:p>
            <a:pPr eaLnBrk="1" hangingPunct="1"/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 </a:t>
            </a:r>
          </a:p>
          <a:p>
            <a:pPr eaLnBrk="1" hangingPunct="1"/>
            <a:r>
              <a:rPr lang="en-US" altLang="zh-CN" sz="2400" smtClean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中国图书馆分类法</a:t>
            </a:r>
            <a:r>
              <a:rPr lang="en-US" altLang="zh-CN" sz="2400" smtClean="0"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按知识门类区分为五个基本部类，</a:t>
            </a:r>
            <a:r>
              <a:rPr lang="en-US" altLang="zh-CN" sz="2400" smtClean="0">
                <a:latin typeface="黑体" pitchFamily="49" charset="-122"/>
                <a:ea typeface="黑体" pitchFamily="49" charset="-122"/>
              </a:rPr>
              <a:t>22</a:t>
            </a:r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个基本大类。 </a:t>
            </a:r>
            <a:r>
              <a:rPr lang="en-US" altLang="zh-CN" sz="2400" smtClean="0">
                <a:latin typeface="黑体" pitchFamily="49" charset="-122"/>
                <a:ea typeface="黑体" pitchFamily="49" charset="-122"/>
              </a:rPr>
              <a:t>22</a:t>
            </a:r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个大类用</a:t>
            </a:r>
            <a:r>
              <a:rPr lang="en-US" altLang="zh-CN" sz="2400" smtClean="0">
                <a:latin typeface="黑体" pitchFamily="49" charset="-122"/>
                <a:ea typeface="黑体" pitchFamily="49" charset="-122"/>
              </a:rPr>
              <a:t>22</a:t>
            </a:r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个英文字母表示。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CN" altLang="en-US" sz="2800" smtClean="0">
                <a:solidFill>
                  <a:srgbClr val="FFFF00"/>
                </a:solidFill>
                <a:ea typeface="黑体" pitchFamily="49" charset="-122"/>
              </a:rPr>
              <a:t>中国图书馆分类法</a:t>
            </a:r>
            <a:r>
              <a:rPr lang="en-US" altLang="zh-CN" sz="2800" smtClean="0">
                <a:solidFill>
                  <a:srgbClr val="FFFF00"/>
                </a:solidFill>
                <a:latin typeface="Arial" charset="0"/>
                <a:ea typeface="黑体" pitchFamily="49" charset="-122"/>
              </a:rPr>
              <a:t>·</a:t>
            </a:r>
            <a:r>
              <a:rPr lang="zh-CN" altLang="en-US" sz="2800" smtClean="0">
                <a:solidFill>
                  <a:srgbClr val="FFFF00"/>
                </a:solidFill>
                <a:ea typeface="黑体" pitchFamily="49" charset="-122"/>
              </a:rPr>
              <a:t>基本大类</a:t>
            </a:r>
          </a:p>
        </p:txBody>
      </p:sp>
      <p:graphicFrame>
        <p:nvGraphicFramePr>
          <p:cNvPr id="36938" name="Group 74"/>
          <p:cNvGraphicFramePr>
            <a:graphicFrameLocks noGrp="1"/>
          </p:cNvGraphicFramePr>
          <p:nvPr>
            <p:ph idx="1"/>
          </p:nvPr>
        </p:nvGraphicFramePr>
        <p:xfrm>
          <a:off x="495300" y="2009775"/>
          <a:ext cx="8153400" cy="4418648"/>
        </p:xfrm>
        <a:graphic>
          <a:graphicData uri="http://schemas.openxmlformats.org/drawingml/2006/table">
            <a:tbl>
              <a:tblPr/>
              <a:tblGrid>
                <a:gridCol w="747713"/>
                <a:gridCol w="2824162"/>
                <a:gridCol w="1312863"/>
                <a:gridCol w="3268662"/>
              </a:tblGrid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类别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类名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类别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类名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A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宋体" pitchFamily="2" charset="-122"/>
                        <a:cs typeface="Microsoft Sans Serif" pitchFamily="34" charset="0"/>
                        <a:sym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马、列、毛、邓小平理论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N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宋体" pitchFamily="2" charset="-122"/>
                        <a:cs typeface="Microsoft Sans Serif" pitchFamily="34" charset="0"/>
                        <a:sym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自然科学总论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0F3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B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宋体" pitchFamily="2" charset="-122"/>
                        <a:cs typeface="Microsoft Sans Serif" pitchFamily="34" charset="0"/>
                        <a:sym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哲学、宗教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O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宋体" pitchFamily="2" charset="-122"/>
                        <a:cs typeface="Microsoft Sans Serif" pitchFamily="34" charset="0"/>
                        <a:sym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数理科学和化学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9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C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宋体" pitchFamily="2" charset="-122"/>
                        <a:cs typeface="Microsoft Sans Serif" pitchFamily="34" charset="0"/>
                        <a:sym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社会科学总论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P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宋体" pitchFamily="2" charset="-122"/>
                        <a:cs typeface="Microsoft Sans Serif" pitchFamily="34" charset="0"/>
                        <a:sym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天文学、地球科学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0F3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D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宋体" pitchFamily="2" charset="-122"/>
                        <a:cs typeface="Microsoft Sans Serif" pitchFamily="34" charset="0"/>
                        <a:sym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政治、法律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Q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宋体" pitchFamily="2" charset="-122"/>
                        <a:cs typeface="Microsoft Sans Serif" pitchFamily="34" charset="0"/>
                        <a:sym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生物科学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9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E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宋体" pitchFamily="2" charset="-122"/>
                        <a:cs typeface="Microsoft Sans Serif" pitchFamily="34" charset="0"/>
                        <a:sym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军事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R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宋体" pitchFamily="2" charset="-122"/>
                        <a:cs typeface="Microsoft Sans Serif" pitchFamily="34" charset="0"/>
                        <a:sym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医药、卫生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0F3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F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宋体" pitchFamily="2" charset="-122"/>
                        <a:cs typeface="Microsoft Sans Serif" pitchFamily="34" charset="0"/>
                        <a:sym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经济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S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宋体" pitchFamily="2" charset="-122"/>
                        <a:cs typeface="Microsoft Sans Serif" pitchFamily="34" charset="0"/>
                        <a:sym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农业科学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9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G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宋体" pitchFamily="2" charset="-122"/>
                        <a:cs typeface="Microsoft Sans Serif" pitchFamily="34" charset="0"/>
                        <a:sym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文化、科学、教育、体育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T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宋体" pitchFamily="2" charset="-122"/>
                        <a:cs typeface="Microsoft Sans Serif" pitchFamily="34" charset="0"/>
                        <a:sym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工业技术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0F3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H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宋体" pitchFamily="2" charset="-122"/>
                        <a:cs typeface="Microsoft Sans Serif" pitchFamily="34" charset="0"/>
                        <a:sym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语言、文字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U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宋体" pitchFamily="2" charset="-122"/>
                        <a:cs typeface="Microsoft Sans Serif" pitchFamily="34" charset="0"/>
                        <a:sym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交通运输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9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I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宋体" pitchFamily="2" charset="-122"/>
                        <a:cs typeface="Microsoft Sans Serif" pitchFamily="34" charset="0"/>
                        <a:sym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文学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V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宋体" pitchFamily="2" charset="-122"/>
                        <a:cs typeface="Microsoft Sans Serif" pitchFamily="34" charset="0"/>
                        <a:sym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航空、航天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0F3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J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宋体" pitchFamily="2" charset="-122"/>
                        <a:cs typeface="Microsoft Sans Serif" pitchFamily="34" charset="0"/>
                        <a:sym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艺术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X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宋体" pitchFamily="2" charset="-122"/>
                        <a:cs typeface="Microsoft Sans Serif" pitchFamily="34" charset="0"/>
                        <a:sym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环境科学、安全科学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宋体" pitchFamily="2" charset="-122"/>
                        <a:cs typeface="Microsoft Sans Serif" pitchFamily="34" charset="0"/>
                        <a:sym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9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K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宋体" pitchFamily="2" charset="-122"/>
                        <a:cs typeface="Microsoft Sans Serif" pitchFamily="34" charset="0"/>
                        <a:sym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历史、地理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Z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宋体" pitchFamily="2" charset="-122"/>
                        <a:cs typeface="Microsoft Sans Serif" pitchFamily="34" charset="0"/>
                        <a:sym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综合性图书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宋体" pitchFamily="2" charset="-122"/>
                        <a:cs typeface="Microsoft Sans Serif" pitchFamily="34" charset="0"/>
                        <a:sym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0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69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rrowheads="1"/>
          </p:cNvSpPr>
          <p:nvPr/>
        </p:nvSpPr>
        <p:spPr bwMode="blackWhite">
          <a:xfrm>
            <a:off x="538163" y="1916113"/>
            <a:ext cx="8199437" cy="2076450"/>
          </a:xfrm>
          <a:prstGeom prst="roundRect">
            <a:avLst>
              <a:gd name="adj" fmla="val 9106"/>
            </a:avLst>
          </a:prstGeom>
          <a:solidFill>
            <a:srgbClr val="0070C0"/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360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第三部分 如何利用“</a:t>
            </a:r>
            <a:r>
              <a:rPr lang="en-US" altLang="zh-CN" sz="360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ILAS</a:t>
            </a:r>
            <a:r>
              <a:rPr lang="zh-CN" altLang="en-US" sz="360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网上图书馆”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>
              <a:ea typeface="宋体" pitchFamily="2" charset="-12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800" smtClean="0">
                <a:solidFill>
                  <a:srgbClr val="FFFF00"/>
                </a:solidFill>
                <a:latin typeface="Arial" charset="0"/>
                <a:ea typeface="黑体" pitchFamily="49" charset="-122"/>
              </a:rPr>
              <a:t>“</a:t>
            </a:r>
            <a:r>
              <a:rPr lang="en-US" altLang="zh-CN" sz="280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ILAS</a:t>
            </a:r>
            <a:r>
              <a:rPr lang="zh-CN" altLang="en-US" sz="280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网上图书馆</a:t>
            </a:r>
            <a:r>
              <a:rPr lang="zh-CN" altLang="en-US" sz="2800" smtClean="0">
                <a:solidFill>
                  <a:srgbClr val="FFFF00"/>
                </a:solidFill>
                <a:latin typeface="Arial" charset="0"/>
                <a:ea typeface="黑体" pitchFamily="49" charset="-122"/>
              </a:rPr>
              <a:t>”</a:t>
            </a:r>
            <a:r>
              <a:rPr lang="zh-CN" altLang="en-US" sz="280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的主要功能</a:t>
            </a:r>
            <a:endParaRPr lang="zh-CN" altLang="en-US" sz="2800" smtClean="0"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zh-CN" altLang="en-US" sz="2800" smtClean="0">
                <a:latin typeface="黑体" pitchFamily="49" charset="-122"/>
                <a:ea typeface="黑体" pitchFamily="49" charset="-122"/>
              </a:rPr>
              <a:t>查询个人借阅情况</a:t>
            </a:r>
          </a:p>
          <a:p>
            <a:pPr eaLnBrk="1" hangingPunct="1"/>
            <a:r>
              <a:rPr lang="zh-CN" altLang="en-US" sz="2800" smtClean="0">
                <a:latin typeface="黑体" pitchFamily="49" charset="-122"/>
                <a:ea typeface="黑体" pitchFamily="49" charset="-122"/>
              </a:rPr>
              <a:t>自助进行网上图书续借</a:t>
            </a:r>
          </a:p>
          <a:p>
            <a:pPr eaLnBrk="1" hangingPunct="1"/>
            <a:r>
              <a:rPr lang="zh-CN" altLang="en-US" sz="2800" smtClean="0">
                <a:latin typeface="黑体" pitchFamily="49" charset="-122"/>
                <a:ea typeface="黑体" pitchFamily="49" charset="-122"/>
              </a:rPr>
              <a:t>查询馆内书目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195388"/>
            <a:ext cx="8355013" cy="5662612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altLang="zh-CN" sz="2800" dirty="0" smtClean="0">
                <a:solidFill>
                  <a:srgbClr val="FFFF00"/>
                </a:solidFill>
                <a:latin typeface="Arial"/>
                <a:ea typeface="黑体" pitchFamily="49" charset="-122"/>
              </a:rPr>
              <a:t>“</a:t>
            </a:r>
            <a:r>
              <a:rPr lang="en-US" altLang="zh-CN" sz="2800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ILAS</a:t>
            </a:r>
            <a:r>
              <a:rPr lang="zh-CN" altLang="en-US" sz="2800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网上图书馆</a:t>
            </a:r>
            <a:r>
              <a:rPr lang="zh-CN" altLang="en-US" sz="2800" dirty="0" smtClean="0">
                <a:solidFill>
                  <a:srgbClr val="FFFF00"/>
                </a:solidFill>
                <a:latin typeface="Arial"/>
                <a:ea typeface="黑体" pitchFamily="49" charset="-122"/>
              </a:rPr>
              <a:t>”</a:t>
            </a:r>
            <a:r>
              <a:rPr lang="zh-CN" altLang="en-US" sz="2800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的主要功能的使用方法</a:t>
            </a:r>
            <a:endParaRPr lang="zh-CN" altLang="en-US" sz="2800" b="1" dirty="0" smtClean="0">
              <a:solidFill>
                <a:srgbClr val="FFFF00"/>
              </a:solidFill>
              <a:ea typeface="黑体" pitchFamily="49" charset="-122"/>
            </a:endParaRP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zh-CN" altLang="en-US" sz="2800" b="1" dirty="0" smtClean="0">
              <a:solidFill>
                <a:srgbClr val="FFFF00"/>
              </a:solidFill>
              <a:ea typeface="黑体" pitchFamily="49" charset="-122"/>
            </a:endParaRP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en-US" altLang="zh-CN" sz="2800" dirty="0" smtClean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、 内网内登录网上图书馆：</a:t>
            </a:r>
            <a:r>
              <a:rPr lang="en-US" altLang="zh-CN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  <a:hlinkClick r:id="rId2"/>
              </a:rPr>
              <a:t>http://172.16.3.51</a:t>
            </a:r>
            <a:r>
              <a:rPr lang="en-US" altLang="zh-CN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/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；</a:t>
            </a: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    点击</a:t>
            </a:r>
            <a:r>
              <a:rPr lang="zh-CN" altLang="en-US" sz="2400" dirty="0" smtClean="0">
                <a:ea typeface="黑体" pitchFamily="49" charset="-122"/>
              </a:rPr>
              <a:t>“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登录</a:t>
            </a:r>
            <a:r>
              <a:rPr lang="zh-CN" altLang="en-US" sz="2400" dirty="0" smtClean="0">
                <a:ea typeface="黑体" pitchFamily="49" charset="-122"/>
              </a:rPr>
              <a:t>”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进入用户登录页面 </a:t>
            </a: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en-US" altLang="zh-CN" sz="2000" dirty="0" smtClean="0">
              <a:ea typeface="宋体" pitchFamily="2" charset="-122"/>
            </a:endParaRP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en-US" altLang="zh-CN" sz="2000" dirty="0" smtClean="0">
              <a:ea typeface="宋体" pitchFamily="2" charset="-122"/>
            </a:endParaRP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、用户名：身份证号；</a:t>
            </a: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   密码：初始密码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123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（或者自己改过的密码）；</a:t>
            </a: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  （用户名和密码有任何问题可打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0757</a:t>
            </a:r>
            <a:r>
              <a:rPr lang="en-US" altLang="zh-CN" sz="2400" dirty="0" smtClean="0">
                <a:latin typeface="Arial"/>
                <a:ea typeface="黑体" pitchFamily="49" charset="-122"/>
              </a:rPr>
              <a:t>—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86684641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来让馆员帮您重置密码。）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425" y="3429000"/>
            <a:ext cx="4827588" cy="1660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CN" altLang="en-US" sz="2800" smtClean="0">
                <a:solidFill>
                  <a:srgbClr val="FFFF00"/>
                </a:solidFill>
                <a:ea typeface="黑体" pitchFamily="49" charset="-122"/>
              </a:rPr>
              <a:t>用户登录界面</a:t>
            </a: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>
              <a:ea typeface="宋体" pitchFamily="2" charset="-122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80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800" smtClean="0">
                <a:latin typeface="黑体" pitchFamily="49" charset="-122"/>
                <a:ea typeface="黑体" pitchFamily="49" charset="-122"/>
              </a:rPr>
              <a:t>、</a:t>
            </a:r>
            <a:r>
              <a:rPr lang="zh-CN" altLang="en-US" sz="2800" smtClean="0">
                <a:ea typeface="黑体" pitchFamily="49" charset="-122"/>
              </a:rPr>
              <a:t>“</a:t>
            </a:r>
            <a:r>
              <a:rPr lang="zh-CN" altLang="en-US" sz="2800" smtClean="0">
                <a:latin typeface="黑体" pitchFamily="49" charset="-122"/>
                <a:ea typeface="黑体" pitchFamily="49" charset="-122"/>
              </a:rPr>
              <a:t>我的图书馆</a:t>
            </a:r>
            <a:r>
              <a:rPr lang="zh-CN" altLang="en-US" sz="2800" smtClean="0">
                <a:ea typeface="黑体" pitchFamily="49" charset="-122"/>
              </a:rPr>
              <a:t>”</a:t>
            </a:r>
            <a:r>
              <a:rPr lang="zh-CN" altLang="en-US" sz="2800" smtClean="0">
                <a:latin typeface="黑体" pitchFamily="49" charset="-122"/>
                <a:ea typeface="黑体" pitchFamily="49" charset="-122"/>
              </a:rPr>
              <a:t>这一功能可以让读者</a:t>
            </a:r>
            <a:r>
              <a:rPr lang="zh-CN" altLang="en-US" sz="280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查询个人借阅情况、借阅权限、网上自行续借</a:t>
            </a:r>
            <a:r>
              <a:rPr lang="zh-CN" altLang="en-US" sz="2800" smtClean="0">
                <a:latin typeface="黑体" pitchFamily="49" charset="-122"/>
                <a:ea typeface="黑体" pitchFamily="49" charset="-122"/>
              </a:rPr>
              <a:t>等。读者登录</a:t>
            </a:r>
            <a:r>
              <a:rPr lang="zh-CN" altLang="en-US" sz="2800" smtClean="0">
                <a:ea typeface="黑体" pitchFamily="49" charset="-122"/>
              </a:rPr>
              <a:t>“</a:t>
            </a:r>
            <a:r>
              <a:rPr lang="zh-CN" altLang="en-US" sz="2800" smtClean="0">
                <a:latin typeface="黑体" pitchFamily="49" charset="-122"/>
                <a:ea typeface="黑体" pitchFamily="49" charset="-122"/>
              </a:rPr>
              <a:t>我的图书馆</a:t>
            </a:r>
            <a:r>
              <a:rPr lang="zh-CN" altLang="en-US" sz="2800" smtClean="0">
                <a:ea typeface="黑体" pitchFamily="49" charset="-122"/>
              </a:rPr>
              <a:t>”</a:t>
            </a:r>
            <a:r>
              <a:rPr lang="zh-CN" altLang="en-US" sz="2800" smtClean="0">
                <a:latin typeface="黑体" pitchFamily="49" charset="-122"/>
                <a:ea typeface="黑体" pitchFamily="49" charset="-122"/>
              </a:rPr>
              <a:t>后</a:t>
            </a:r>
            <a:r>
              <a:rPr lang="en-US" altLang="zh-CN" sz="2800" smtClean="0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2800" smtClean="0">
                <a:latin typeface="黑体" pitchFamily="49" charset="-122"/>
                <a:ea typeface="黑体" pitchFamily="49" charset="-122"/>
              </a:rPr>
              <a:t>点击</a:t>
            </a:r>
            <a:r>
              <a:rPr lang="zh-CN" altLang="en-US" sz="2800" smtClean="0">
                <a:ea typeface="黑体" pitchFamily="49" charset="-122"/>
              </a:rPr>
              <a:t>“</a:t>
            </a:r>
            <a:r>
              <a:rPr lang="zh-CN" altLang="en-US" sz="280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图书续借</a:t>
            </a:r>
            <a:r>
              <a:rPr lang="zh-CN" altLang="en-US" sz="2800" smtClean="0">
                <a:ea typeface="黑体" pitchFamily="49" charset="-122"/>
              </a:rPr>
              <a:t>”</a:t>
            </a:r>
            <a:r>
              <a:rPr lang="zh-CN" altLang="en-US" sz="2800" smtClean="0">
                <a:latin typeface="黑体" pitchFamily="49" charset="-122"/>
                <a:ea typeface="黑体" pitchFamily="49" charset="-122"/>
              </a:rPr>
              <a:t>这一项，可查询图书归还日期，并自行进行</a:t>
            </a:r>
            <a:r>
              <a:rPr lang="zh-CN" altLang="en-US" sz="2800" b="1" smtClean="0">
                <a:latin typeface="黑体" pitchFamily="49" charset="-122"/>
                <a:ea typeface="黑体" pitchFamily="49" charset="-122"/>
              </a:rPr>
              <a:t>续借</a:t>
            </a:r>
            <a:r>
              <a:rPr lang="zh-CN" altLang="en-US" sz="2800" smtClean="0">
                <a:latin typeface="黑体" pitchFamily="49" charset="-122"/>
                <a:ea typeface="黑体" pitchFamily="49" charset="-122"/>
              </a:rPr>
              <a:t>。</a:t>
            </a:r>
          </a:p>
          <a:p>
            <a:pPr eaLnBrk="1" hangingPunct="1"/>
            <a:endParaRPr lang="zh-CN" altLang="en-US" sz="2800" smtClean="0"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en-US" altLang="zh-CN" sz="2800" smtClean="0"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2800" smtClean="0">
                <a:latin typeface="黑体" pitchFamily="49" charset="-122"/>
                <a:ea typeface="黑体" pitchFamily="49" charset="-122"/>
              </a:rPr>
              <a:t>、登录后在</a:t>
            </a:r>
            <a:r>
              <a:rPr lang="zh-CN" altLang="en-US" sz="2800" smtClean="0">
                <a:latin typeface="Arial" charset="0"/>
                <a:ea typeface="黑体" pitchFamily="49" charset="-122"/>
              </a:rPr>
              <a:t>“</a:t>
            </a:r>
            <a:r>
              <a:rPr lang="zh-CN" altLang="en-US" sz="280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个人信息管理处</a:t>
            </a:r>
            <a:r>
              <a:rPr lang="zh-CN" altLang="en-US" sz="2800" smtClean="0">
                <a:latin typeface="Arial" charset="0"/>
                <a:ea typeface="黑体" pitchFamily="49" charset="-122"/>
              </a:rPr>
              <a:t>”</a:t>
            </a:r>
            <a:r>
              <a:rPr lang="zh-CN" altLang="en-US" sz="2800" smtClean="0">
                <a:latin typeface="黑体" pitchFamily="49" charset="-122"/>
                <a:ea typeface="黑体" pitchFamily="49" charset="-122"/>
              </a:rPr>
              <a:t>可以更改密码。</a:t>
            </a:r>
          </a:p>
          <a:p>
            <a:pPr eaLnBrk="1" hangingPunct="1"/>
            <a:r>
              <a:rPr lang="zh-CN" altLang="en-US" sz="2800" smtClean="0">
                <a:latin typeface="黑体" pitchFamily="49" charset="-122"/>
                <a:ea typeface="黑体" pitchFamily="49" charset="-122"/>
              </a:rPr>
              <a:t>具体见下图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979488"/>
            <a:ext cx="8153400" cy="715962"/>
          </a:xfrm>
        </p:spPr>
        <p:txBody>
          <a:bodyPr/>
          <a:lstStyle/>
          <a:p>
            <a:pPr algn="ctr" eaLnBrk="1" hangingPunct="1"/>
            <a:r>
              <a:rPr lang="zh-CN" altLang="en-US" sz="320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图书馆</a:t>
            </a:r>
            <a:r>
              <a:rPr lang="en-US" altLang="zh-CN" sz="320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---</a:t>
            </a:r>
            <a:r>
              <a:rPr lang="zh-CN" altLang="en-US" sz="320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知识殿堂里的璀璨星光</a:t>
            </a:r>
            <a:endParaRPr lang="en-US" altLang="zh-CN" sz="3200" smtClean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099" name="图片 5" descr="DSC_114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963" y="1700213"/>
            <a:ext cx="7165975" cy="477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>
              <a:ea typeface="宋体" pitchFamily="2" charset="-122"/>
            </a:endParaRP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-182563" y="1628775"/>
            <a:ext cx="2232026" cy="287338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-182563" y="3429000"/>
            <a:ext cx="2232026" cy="287338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79" name="AutoShape 1"/>
          <p:cNvSpPr>
            <a:spLocks noChangeArrowheads="1"/>
          </p:cNvSpPr>
          <p:nvPr/>
        </p:nvSpPr>
        <p:spPr bwMode="auto">
          <a:xfrm>
            <a:off x="2122488" y="692150"/>
            <a:ext cx="1512887" cy="384175"/>
          </a:xfrm>
          <a:prstGeom prst="wedgeRectCallout">
            <a:avLst>
              <a:gd name="adj1" fmla="val -101208"/>
              <a:gd name="adj2" fmla="val 238843"/>
            </a:avLst>
          </a:prstGeom>
          <a:solidFill>
            <a:srgbClr val="00B050"/>
          </a:solidFill>
          <a:ln w="31750" algn="ctr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可自行续借</a:t>
            </a:r>
            <a:endParaRPr lang="zh-CN" altLang="en-US" sz="4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AutoShape 1"/>
          <p:cNvSpPr>
            <a:spLocks noChangeArrowheads="1"/>
          </p:cNvSpPr>
          <p:nvPr/>
        </p:nvSpPr>
        <p:spPr bwMode="auto">
          <a:xfrm>
            <a:off x="2627313" y="3500438"/>
            <a:ext cx="2233612" cy="384175"/>
          </a:xfrm>
          <a:prstGeom prst="wedgeRectCallout">
            <a:avLst>
              <a:gd name="adj1" fmla="val -102028"/>
              <a:gd name="adj2" fmla="val -29338"/>
            </a:avLst>
          </a:prstGeom>
          <a:solidFill>
            <a:srgbClr val="00B050"/>
          </a:solidFill>
          <a:ln w="31750" algn="ctr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可修改登录密码</a:t>
            </a:r>
            <a:endParaRPr lang="zh-CN" altLang="en-US" sz="4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>
              <a:ea typeface="宋体" pitchFamily="2" charset="-122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zh-CN" sz="2800" b="1" smtClean="0"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2800" b="1" smtClean="0">
                <a:latin typeface="黑体" pitchFamily="49" charset="-122"/>
                <a:ea typeface="黑体" pitchFamily="49" charset="-122"/>
              </a:rPr>
              <a:t>、查询馆内书目</a:t>
            </a:r>
            <a:endParaRPr lang="zh-CN" altLang="en-US" sz="2800" smtClean="0">
              <a:latin typeface="黑体" pitchFamily="49" charset="-122"/>
              <a:ea typeface="黑体" pitchFamily="49" charset="-122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CN" altLang="en-US" sz="2800" smtClean="0">
                <a:latin typeface="黑体" pitchFamily="49" charset="-122"/>
                <a:ea typeface="黑体" pitchFamily="49" charset="-122"/>
              </a:rPr>
              <a:t>登录：网上图书馆：</a:t>
            </a:r>
            <a:r>
              <a:rPr lang="en-US" altLang="zh-CN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  <a:hlinkClick r:id="rId2"/>
              </a:rPr>
              <a:t>http://172.16.3.51/</a:t>
            </a:r>
            <a:r>
              <a:rPr lang="en-US" altLang="zh-CN" sz="280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800" smtClean="0">
                <a:latin typeface="黑体" pitchFamily="49" charset="-122"/>
                <a:ea typeface="黑体" pitchFamily="49" charset="-122"/>
              </a:rPr>
              <a:t>；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CN" altLang="en-US" sz="2800" smtClean="0">
                <a:latin typeface="黑体" pitchFamily="49" charset="-122"/>
                <a:ea typeface="黑体" pitchFamily="49" charset="-122"/>
              </a:rPr>
              <a:t>在</a:t>
            </a:r>
            <a:r>
              <a:rPr lang="zh-CN" altLang="en-US" sz="2800" smtClean="0">
                <a:ea typeface="黑体" pitchFamily="49" charset="-122"/>
              </a:rPr>
              <a:t>“</a:t>
            </a:r>
            <a:r>
              <a:rPr lang="zh-CN" altLang="en-US" sz="2800" smtClean="0">
                <a:latin typeface="黑体" pitchFamily="49" charset="-122"/>
                <a:ea typeface="黑体" pitchFamily="49" charset="-122"/>
              </a:rPr>
              <a:t>请选择检索条件处</a:t>
            </a:r>
            <a:r>
              <a:rPr lang="zh-CN" altLang="en-US" sz="2800" smtClean="0">
                <a:ea typeface="黑体" pitchFamily="49" charset="-122"/>
              </a:rPr>
              <a:t>”</a:t>
            </a:r>
            <a:r>
              <a:rPr lang="zh-CN" altLang="en-US" sz="2800" smtClean="0">
                <a:latin typeface="黑体" pitchFamily="49" charset="-122"/>
                <a:ea typeface="黑体" pitchFamily="49" charset="-122"/>
              </a:rPr>
              <a:t>选择书名、责任者、主题词、等各种途径进行图书检索，获取图书的</a:t>
            </a:r>
            <a:r>
              <a:rPr lang="zh-CN" altLang="en-US" sz="2800" smtClean="0">
                <a:ea typeface="黑体" pitchFamily="49" charset="-122"/>
              </a:rPr>
              <a:t>“</a:t>
            </a:r>
            <a:r>
              <a:rPr lang="zh-CN" altLang="en-US" sz="2800" smtClean="0">
                <a:latin typeface="黑体" pitchFamily="49" charset="-122"/>
                <a:ea typeface="黑体" pitchFamily="49" charset="-122"/>
              </a:rPr>
              <a:t>索取号</a:t>
            </a:r>
            <a:r>
              <a:rPr lang="zh-CN" altLang="en-US" sz="2800" smtClean="0">
                <a:ea typeface="黑体" pitchFamily="49" charset="-122"/>
              </a:rPr>
              <a:t>”</a:t>
            </a:r>
            <a:r>
              <a:rPr lang="zh-CN" altLang="en-US" sz="2800" smtClean="0">
                <a:latin typeface="黑体" pitchFamily="49" charset="-122"/>
                <a:ea typeface="黑体" pitchFamily="49" charset="-122"/>
              </a:rPr>
              <a:t>，即可进馆根据</a:t>
            </a:r>
            <a:r>
              <a:rPr lang="zh-CN" altLang="en-US" sz="280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图书</a:t>
            </a:r>
            <a:r>
              <a:rPr lang="zh-CN" altLang="en-US" sz="2800" smtClean="0">
                <a:solidFill>
                  <a:srgbClr val="FFFF00"/>
                </a:solidFill>
                <a:ea typeface="黑体" pitchFamily="49" charset="-122"/>
              </a:rPr>
              <a:t>“</a:t>
            </a:r>
            <a:r>
              <a:rPr lang="zh-CN" altLang="en-US" sz="280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索取号（索书号）</a:t>
            </a:r>
            <a:r>
              <a:rPr lang="zh-CN" altLang="en-US" sz="2800" smtClean="0">
                <a:solidFill>
                  <a:srgbClr val="FFFF00"/>
                </a:solidFill>
                <a:ea typeface="黑体" pitchFamily="49" charset="-122"/>
              </a:rPr>
              <a:t>”</a:t>
            </a:r>
            <a:r>
              <a:rPr lang="zh-CN" altLang="en-US" sz="2800" smtClean="0">
                <a:latin typeface="黑体" pitchFamily="49" charset="-122"/>
                <a:ea typeface="黑体" pitchFamily="49" charset="-122"/>
              </a:rPr>
              <a:t>进行图书的查找借阅。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CN" altLang="en-US" sz="2800" smtClean="0">
                <a:ea typeface="黑体" pitchFamily="49" charset="-122"/>
              </a:rPr>
              <a:t>“</a:t>
            </a:r>
            <a:r>
              <a:rPr lang="zh-CN" altLang="en-US" sz="2800" smtClean="0">
                <a:latin typeface="黑体" pitchFamily="49" charset="-122"/>
                <a:ea typeface="黑体" pitchFamily="49" charset="-122"/>
              </a:rPr>
              <a:t>索取号</a:t>
            </a:r>
            <a:r>
              <a:rPr lang="zh-CN" altLang="en-US" sz="2800" smtClean="0">
                <a:ea typeface="黑体" pitchFamily="49" charset="-122"/>
              </a:rPr>
              <a:t>”</a:t>
            </a:r>
            <a:r>
              <a:rPr lang="zh-CN" altLang="en-US" sz="2800" smtClean="0">
                <a:latin typeface="黑体" pitchFamily="49" charset="-122"/>
                <a:ea typeface="黑体" pitchFamily="49" charset="-122"/>
              </a:rPr>
              <a:t>的解释见下图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538163" y="619125"/>
            <a:ext cx="6051550" cy="259397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79" name="AutoShape 1"/>
          <p:cNvSpPr>
            <a:spLocks noChangeArrowheads="1"/>
          </p:cNvSpPr>
          <p:nvPr/>
        </p:nvSpPr>
        <p:spPr bwMode="auto">
          <a:xfrm>
            <a:off x="5724525" y="3789363"/>
            <a:ext cx="2952750" cy="384175"/>
          </a:xfrm>
          <a:prstGeom prst="wedgeRectCallout">
            <a:avLst>
              <a:gd name="adj1" fmla="val -63009"/>
              <a:gd name="adj2" fmla="val -220662"/>
            </a:avLst>
          </a:prstGeom>
          <a:solidFill>
            <a:srgbClr val="00B050"/>
          </a:solidFill>
          <a:ln w="31750" algn="ctr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检索图书，获取索书号</a:t>
            </a:r>
            <a:endParaRPr lang="zh-CN" altLang="en-US" sz="4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Oval 5"/>
          <p:cNvSpPr>
            <a:spLocks noChangeArrowheads="1"/>
          </p:cNvSpPr>
          <p:nvPr/>
        </p:nvSpPr>
        <p:spPr bwMode="auto">
          <a:xfrm>
            <a:off x="3275013" y="4581525"/>
            <a:ext cx="1081087" cy="165735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79" name="AutoShape 1"/>
          <p:cNvSpPr>
            <a:spLocks noChangeArrowheads="1"/>
          </p:cNvSpPr>
          <p:nvPr/>
        </p:nvSpPr>
        <p:spPr bwMode="auto">
          <a:xfrm>
            <a:off x="5653088" y="3933825"/>
            <a:ext cx="2952750" cy="384175"/>
          </a:xfrm>
          <a:prstGeom prst="wedgeRectCallout">
            <a:avLst>
              <a:gd name="adj1" fmla="val -103708"/>
              <a:gd name="adj2" fmla="val 200000"/>
            </a:avLst>
          </a:prstGeom>
          <a:solidFill>
            <a:srgbClr val="00B050"/>
          </a:solidFill>
          <a:ln w="31750" algn="ctr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检索图书，获取索书号</a:t>
            </a:r>
            <a:endParaRPr lang="zh-CN" altLang="en-US" sz="4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>
              <a:ea typeface="宋体" pitchFamily="2" charset="-122"/>
            </a:endParaRP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rrowheads="1"/>
          </p:cNvSpPr>
          <p:nvPr/>
        </p:nvSpPr>
        <p:spPr bwMode="blackWhite">
          <a:xfrm>
            <a:off x="538163" y="1916113"/>
            <a:ext cx="8199437" cy="2076450"/>
          </a:xfrm>
          <a:prstGeom prst="roundRect">
            <a:avLst>
              <a:gd name="adj" fmla="val 9106"/>
            </a:avLst>
          </a:prstGeom>
          <a:solidFill>
            <a:srgbClr val="0070C0"/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360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第四部分 如何利用数字资源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844675"/>
            <a:ext cx="8255000" cy="4660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sz="240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数字资源解决的问题</a:t>
            </a:r>
          </a:p>
          <a:p>
            <a:pPr lvl="1" eaLnBrk="1" hangingPunct="1">
              <a:lnSpc>
                <a:spcPct val="145000"/>
              </a:lnSpc>
            </a:pPr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资料调研与搜集</a:t>
            </a:r>
          </a:p>
          <a:p>
            <a:pPr lvl="1" eaLnBrk="1" hangingPunct="1">
              <a:lnSpc>
                <a:spcPct val="145000"/>
              </a:lnSpc>
            </a:pPr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一般论文写作</a:t>
            </a:r>
          </a:p>
          <a:p>
            <a:pPr lvl="1" eaLnBrk="1" hangingPunct="1">
              <a:lnSpc>
                <a:spcPct val="145000"/>
              </a:lnSpc>
            </a:pPr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学位论文开题及写作</a:t>
            </a:r>
          </a:p>
          <a:p>
            <a:pPr lvl="1" eaLnBrk="1" hangingPunct="1">
              <a:lnSpc>
                <a:spcPct val="145000"/>
              </a:lnSpc>
            </a:pPr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项目或课题的开题与调研</a:t>
            </a:r>
          </a:p>
          <a:p>
            <a:pPr lvl="1" eaLnBrk="1" hangingPunct="1">
              <a:lnSpc>
                <a:spcPct val="145000"/>
              </a:lnSpc>
            </a:pPr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成果查新与鉴定</a:t>
            </a:r>
          </a:p>
          <a:p>
            <a:pPr lvl="1" eaLnBrk="1" hangingPunct="1">
              <a:lnSpc>
                <a:spcPct val="145000"/>
              </a:lnSpc>
            </a:pPr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专利申请或新产品开发等</a:t>
            </a:r>
          </a:p>
          <a:p>
            <a:pPr lvl="1" eaLnBrk="1" hangingPunct="1">
              <a:lnSpc>
                <a:spcPct val="145000"/>
              </a:lnSpc>
            </a:pPr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日常生活的一般性检索需求</a:t>
            </a:r>
          </a:p>
        </p:txBody>
      </p:sp>
      <p:sp>
        <p:nvSpPr>
          <p:cNvPr id="2867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CN" altLang="en-US" sz="2800" b="1" smtClean="0">
                <a:solidFill>
                  <a:srgbClr val="FFFF00"/>
                </a:solidFill>
                <a:ea typeface="黑体" pitchFamily="49" charset="-122"/>
              </a:rPr>
              <a:t>为什么我们需要数字资源？？？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2563" y="835025"/>
            <a:ext cx="9144001" cy="5691188"/>
          </a:xfrm>
        </p:spPr>
        <p:txBody>
          <a:bodyPr/>
          <a:lstStyle/>
          <a:p>
            <a:pPr marL="609600" indent="-609600" eaLnBrk="1" hangingPunct="1"/>
            <a:r>
              <a:rPr lang="zh-CN" altLang="en-US" sz="2800" smtClean="0">
                <a:latin typeface="黑体" pitchFamily="49" charset="-122"/>
                <a:ea typeface="黑体" pitchFamily="49" charset="-122"/>
              </a:rPr>
              <a:t>本馆有七个电子数字图书期刊数据库，分别是：</a:t>
            </a:r>
            <a:endParaRPr lang="en-US" altLang="zh-CN" sz="2800" smtClean="0">
              <a:latin typeface="黑体" pitchFamily="49" charset="-122"/>
              <a:ea typeface="黑体" pitchFamily="49" charset="-122"/>
            </a:endParaRPr>
          </a:p>
          <a:p>
            <a:pPr marL="609600" indent="-609600" eaLnBrk="1" hangingPunct="1"/>
            <a:r>
              <a:rPr lang="en-US" altLang="zh-CN" sz="2400" smtClean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、中国知网数据库 </a:t>
            </a:r>
            <a:r>
              <a:rPr lang="en-US" altLang="zh-CN" sz="2400" smtClean="0">
                <a:latin typeface="黑体" pitchFamily="49" charset="-122"/>
                <a:ea typeface="黑体" pitchFamily="49" charset="-122"/>
              </a:rPr>
              <a:t>http://www.cnki.net/</a:t>
            </a:r>
          </a:p>
          <a:p>
            <a:pPr marL="609600" indent="-609600" eaLnBrk="1" hangingPunct="1"/>
            <a:r>
              <a:rPr lang="en-US" altLang="zh-CN" sz="2400" smtClean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、外刊服务系统 </a:t>
            </a:r>
            <a:r>
              <a:rPr lang="en-US" altLang="zh-CN" sz="2400" smtClean="0">
                <a:latin typeface="黑体" pitchFamily="49" charset="-122"/>
                <a:ea typeface="黑体" pitchFamily="49" charset="-122"/>
              </a:rPr>
              <a:t>http://fpd.ideahome.com.cn/</a:t>
            </a:r>
          </a:p>
          <a:p>
            <a:pPr marL="609600" indent="-609600" eaLnBrk="1" hangingPunct="1"/>
            <a:r>
              <a:rPr lang="en-US" altLang="zh-CN" sz="240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、新东方学习库 </a:t>
            </a:r>
            <a:r>
              <a:rPr lang="en-US" altLang="zh-CN" sz="2400" smtClean="0">
                <a:latin typeface="黑体" pitchFamily="49" charset="-122"/>
                <a:ea typeface="黑体" pitchFamily="49" charset="-122"/>
              </a:rPr>
              <a:t>http://library.koolearn.com</a:t>
            </a:r>
          </a:p>
          <a:p>
            <a:pPr marL="609600" indent="-609600" eaLnBrk="1" hangingPunct="1"/>
            <a:r>
              <a:rPr lang="en-US" altLang="zh-CN" sz="2400" smtClean="0"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、维普考试服务平台：</a:t>
            </a:r>
            <a:r>
              <a:rPr lang="en-US" altLang="zh-CN" sz="2400" smtClean="0">
                <a:latin typeface="黑体" pitchFamily="49" charset="-122"/>
                <a:ea typeface="黑体" pitchFamily="49" charset="-122"/>
              </a:rPr>
              <a:t>http://vers.cqvip.com/</a:t>
            </a:r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（网络包库）；</a:t>
            </a:r>
            <a:r>
              <a:rPr lang="en-US" altLang="zh-CN" sz="2400" smtClean="0">
                <a:latin typeface="黑体" pitchFamily="49" charset="-122"/>
                <a:ea typeface="黑体" pitchFamily="49" charset="-122"/>
              </a:rPr>
              <a:t>http://172.13.2.114:81/ </a:t>
            </a:r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（本地镜像）</a:t>
            </a:r>
            <a:endParaRPr lang="en-US" altLang="zh-CN" sz="2400" smtClean="0">
              <a:latin typeface="黑体" pitchFamily="49" charset="-122"/>
              <a:ea typeface="黑体" pitchFamily="49" charset="-122"/>
            </a:endParaRPr>
          </a:p>
          <a:p>
            <a:pPr marL="609600" indent="-609600" eaLnBrk="1" hangingPunct="1"/>
            <a:r>
              <a:rPr lang="en-US" altLang="zh-CN" sz="2400" smtClean="0"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、维普电子期刊：</a:t>
            </a:r>
            <a:r>
              <a:rPr lang="en-US" altLang="zh-CN" sz="2400" smtClean="0">
                <a:latin typeface="黑体" pitchFamily="49" charset="-122"/>
                <a:ea typeface="黑体" pitchFamily="49" charset="-122"/>
              </a:rPr>
              <a:t>http://qikan.cqvip.com/ </a:t>
            </a:r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（网络包库）</a:t>
            </a:r>
            <a:r>
              <a:rPr lang="en-US" altLang="zh-CN" sz="2400" smtClean="0">
                <a:latin typeface="黑体" pitchFamily="49" charset="-122"/>
                <a:ea typeface="黑体" pitchFamily="49" charset="-122"/>
              </a:rPr>
              <a:t>http://172.13.2.114/ </a:t>
            </a:r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（本地镜像）</a:t>
            </a:r>
            <a:endParaRPr lang="en-US" altLang="zh-CN" sz="2400" smtClean="0">
              <a:latin typeface="黑体" pitchFamily="49" charset="-122"/>
              <a:ea typeface="黑体" pitchFamily="49" charset="-122"/>
            </a:endParaRPr>
          </a:p>
          <a:p>
            <a:pPr marL="609600" indent="-609600" eaLnBrk="1" hangingPunct="1"/>
            <a:r>
              <a:rPr lang="en-US" altLang="zh-CN" sz="2400" smtClean="0"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、超星电子图书：</a:t>
            </a:r>
            <a:r>
              <a:rPr lang="en-US" altLang="zh-CN" sz="2400" smtClean="0">
                <a:latin typeface="黑体" pitchFamily="49" charset="-122"/>
                <a:ea typeface="黑体" pitchFamily="49" charset="-122"/>
              </a:rPr>
              <a:t>http://172.13.2.27:8080/ </a:t>
            </a:r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（本地镜像）</a:t>
            </a:r>
            <a:r>
              <a:rPr lang="en-US" altLang="zh-CN" sz="2400" smtClean="0">
                <a:latin typeface="黑体" pitchFamily="49" charset="-122"/>
                <a:ea typeface="黑体" pitchFamily="49" charset="-122"/>
              </a:rPr>
              <a:t>http://sslibbook2.sslibrary.com/ </a:t>
            </a:r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（网络包库）</a:t>
            </a:r>
            <a:endParaRPr lang="en-US" altLang="zh-CN" sz="2400" smtClean="0">
              <a:latin typeface="黑体" pitchFamily="49" charset="-122"/>
              <a:ea typeface="黑体" pitchFamily="49" charset="-122"/>
            </a:endParaRPr>
          </a:p>
          <a:p>
            <a:pPr marL="609600" indent="-609600" eaLnBrk="1" hangingPunct="1"/>
            <a:r>
              <a:rPr lang="en-US" altLang="zh-CN" sz="2400" smtClean="0">
                <a:latin typeface="黑体" pitchFamily="49" charset="-122"/>
                <a:ea typeface="黑体" pitchFamily="49" charset="-122"/>
              </a:rPr>
              <a:t>7</a:t>
            </a:r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、超星移动图书馆系统： </a:t>
            </a:r>
            <a:r>
              <a:rPr lang="en-US" altLang="zh-CN" sz="2400" smtClean="0">
                <a:latin typeface="黑体" pitchFamily="49" charset="-122"/>
                <a:ea typeface="黑体" pitchFamily="49" charset="-122"/>
              </a:rPr>
              <a:t>http://m.5read.com/976</a:t>
            </a:r>
          </a:p>
          <a:p>
            <a:pPr marL="609600" indent="-609600" eaLnBrk="1" hangingPunct="1"/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注：具体使用方法及介绍请点击图书馆如下官方网站链接：</a:t>
            </a:r>
            <a:endParaRPr lang="en-US" altLang="zh-CN" sz="2400" smtClean="0">
              <a:latin typeface="黑体" pitchFamily="49" charset="-122"/>
              <a:ea typeface="黑体" pitchFamily="49" charset="-122"/>
            </a:endParaRPr>
          </a:p>
          <a:p>
            <a:pPr marL="609600" indent="-609600" eaLnBrk="1" hangingPunct="1"/>
            <a:r>
              <a:rPr lang="en-US" altLang="zh-CN" sz="2400" smtClean="0">
                <a:latin typeface="黑体" pitchFamily="49" charset="-122"/>
                <a:ea typeface="黑体" pitchFamily="49" charset="-122"/>
              </a:rPr>
              <a:t>http://www.nuit.edu.cn/Item/83977.aspx</a:t>
            </a:r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（正式使用资源）</a:t>
            </a:r>
            <a:endParaRPr lang="en-US" altLang="zh-CN" sz="2400" smtClean="0">
              <a:latin typeface="黑体" pitchFamily="49" charset="-122"/>
              <a:ea typeface="黑体" pitchFamily="49" charset="-122"/>
            </a:endParaRPr>
          </a:p>
          <a:p>
            <a:pPr marL="609600" indent="-609600" eaLnBrk="1" hangingPunct="1"/>
            <a:endParaRPr lang="zh-CN" altLang="en-US" sz="2400" smtClean="0">
              <a:latin typeface="黑体" pitchFamily="49" charset="-122"/>
              <a:ea typeface="黑体" pitchFamily="49" charset="-122"/>
            </a:endParaRPr>
          </a:p>
          <a:p>
            <a:pPr marL="609600" indent="-609600" eaLnBrk="1" hangingPunct="1"/>
            <a:endParaRPr lang="zh-CN" altLang="en-US" sz="2400" smtClean="0">
              <a:latin typeface="黑体" pitchFamily="49" charset="-122"/>
              <a:ea typeface="黑体" pitchFamily="49" charset="-122"/>
            </a:endParaRPr>
          </a:p>
          <a:p>
            <a:pPr marL="609600" indent="-609600" eaLnBrk="1" hangingPunct="1"/>
            <a:endParaRPr lang="zh-CN" altLang="en-US" sz="2800" smtClean="0">
              <a:latin typeface="黑体" pitchFamily="49" charset="-122"/>
              <a:ea typeface="黑体" pitchFamily="49" charset="-122"/>
            </a:endParaRPr>
          </a:p>
          <a:p>
            <a:pPr marL="609600" indent="-609600" eaLnBrk="1" hangingPunct="1"/>
            <a:endParaRPr lang="en-US" altLang="zh-CN" sz="2800" smtClean="0">
              <a:latin typeface="黑体" pitchFamily="49" charset="-122"/>
              <a:ea typeface="黑体" pitchFamily="49" charset="-122"/>
            </a:endParaRPr>
          </a:p>
          <a:p>
            <a:pPr marL="609600" indent="-609600" eaLnBrk="1" hangingPunct="1"/>
            <a:r>
              <a:rPr lang="en-US" altLang="zh-CN" sz="2800" smtClean="0">
                <a:latin typeface="黑体" pitchFamily="49" charset="-122"/>
                <a:ea typeface="黑体" pitchFamily="49" charset="-122"/>
              </a:rPr>
              <a:t>  </a:t>
            </a:r>
          </a:p>
          <a:p>
            <a:pPr marL="609600" indent="-609600" eaLnBrk="1" hangingPunct="1"/>
            <a:endParaRPr lang="en-US" altLang="zh-CN" sz="2800" smtClean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zh-CN" altLang="en-US" sz="2800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附：超星移动手机图书馆的使用方法</a:t>
            </a:r>
            <a:endParaRPr lang="zh-CN" altLang="en-US" sz="2800" dirty="0" smtClean="0">
              <a:solidFill>
                <a:srgbClr val="FFFF00"/>
              </a:solidFill>
              <a:latin typeface="黑体" pitchFamily="49" charset="-122"/>
              <a:ea typeface="黑体" pitchFamily="49" charset="-122"/>
              <a:hlinkClick r:id="rId2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zh-CN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  <a:hlinkClick r:id="rId2"/>
              </a:rPr>
              <a:t>http://m.5read.com/976</a:t>
            </a:r>
            <a:endParaRPr lang="en-US" altLang="zh-CN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作用：由于超星移动图书馆和我馆的</a:t>
            </a:r>
            <a:r>
              <a:rPr lang="zh-CN" altLang="en-US" sz="2800" dirty="0" smtClean="0">
                <a:latin typeface="Arial"/>
                <a:ea typeface="黑体" pitchFamily="49" charset="-122"/>
              </a:rPr>
              <a:t>“</a:t>
            </a:r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ILAS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网上图书馆</a:t>
            </a:r>
            <a:r>
              <a:rPr lang="zh-CN" altLang="en-US" sz="2800" dirty="0" smtClean="0">
                <a:latin typeface="Arial"/>
                <a:ea typeface="黑体" pitchFamily="49" charset="-122"/>
              </a:rPr>
              <a:t>”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进行了集成，读者不但可以通过</a:t>
            </a:r>
            <a:r>
              <a:rPr lang="zh-CN" altLang="en-US" sz="2800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手机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等移动设备登录移动图书馆系统查询本馆书目和个人借阅情况，还可以阅读、下载超星公司海量的电子图书。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zh-CN" altLang="en-US" sz="2800" dirty="0" smtClean="0">
              <a:latin typeface="黑体" pitchFamily="49" charset="-122"/>
              <a:ea typeface="黑体" pitchFamily="49" charset="-122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具体操作方法见下文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>
              <a:ea typeface="宋体" pitchFamily="2" charset="-122"/>
            </a:endParaRPr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898525" y="3717925"/>
            <a:ext cx="3602038" cy="61753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chemeClr val="accent1"/>
                </a:solidFill>
                <a:latin typeface="黑体" pitchFamily="49" charset="-122"/>
                <a:ea typeface="黑体" pitchFamily="49" charset="-122"/>
              </a:rPr>
              <a:t>网络版界面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CN" altLang="en-US" sz="3200" smtClean="0">
                <a:solidFill>
                  <a:srgbClr val="FFFF00"/>
                </a:solidFill>
                <a:ea typeface="黑体" pitchFamily="49" charset="-122"/>
              </a:rPr>
              <a:t>主要内容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403350" y="2205038"/>
            <a:ext cx="6986588" cy="774700"/>
            <a:chOff x="1152" y="1035"/>
            <a:chExt cx="3408" cy="488"/>
          </a:xfrm>
        </p:grpSpPr>
        <p:grpSp>
          <p:nvGrpSpPr>
            <p:cNvPr id="5148" name="Group 3"/>
            <p:cNvGrpSpPr>
              <a:grpSpLocks/>
            </p:cNvGrpSpPr>
            <p:nvPr/>
          </p:nvGrpSpPr>
          <p:grpSpPr bwMode="auto">
            <a:xfrm>
              <a:off x="1152" y="1104"/>
              <a:ext cx="480" cy="419"/>
              <a:chOff x="1110" y="2656"/>
              <a:chExt cx="1549" cy="1351"/>
            </a:xfrm>
          </p:grpSpPr>
          <p:sp>
            <p:nvSpPr>
              <p:cNvPr id="5152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1800">
                  <a:ea typeface="宋体" pitchFamily="2" charset="-122"/>
                </a:endParaRPr>
              </a:p>
            </p:txBody>
          </p:sp>
          <p:sp>
            <p:nvSpPr>
              <p:cNvPr id="5153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1800">
                  <a:ea typeface="宋体" pitchFamily="2" charset="-122"/>
                </a:endParaRPr>
              </a:p>
            </p:txBody>
          </p:sp>
          <p:sp>
            <p:nvSpPr>
              <p:cNvPr id="3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1800"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</p:grpSp>
        <p:sp>
          <p:nvSpPr>
            <p:cNvPr id="5149" name="Line 11"/>
            <p:cNvSpPr>
              <a:spLocks noChangeShapeType="1"/>
            </p:cNvSpPr>
            <p:nvPr/>
          </p:nvSpPr>
          <p:spPr bwMode="auto">
            <a:xfrm>
              <a:off x="1536" y="148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50" name="Text Box 12"/>
            <p:cNvSpPr txBox="1">
              <a:spLocks noChangeArrowheads="1"/>
            </p:cNvSpPr>
            <p:nvPr/>
          </p:nvSpPr>
          <p:spPr bwMode="auto">
            <a:xfrm>
              <a:off x="1665" y="1035"/>
              <a:ext cx="2415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图书馆概况</a:t>
              </a:r>
              <a:endParaRPr lang="en-US" altLang="zh-CN" sz="28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151" name="Text Box 13"/>
            <p:cNvSpPr txBox="1">
              <a:spLocks noChangeArrowheads="1"/>
            </p:cNvSpPr>
            <p:nvPr/>
          </p:nvSpPr>
          <p:spPr bwMode="gray">
            <a:xfrm>
              <a:off x="1301" y="1166"/>
              <a:ext cx="172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>
                  <a:solidFill>
                    <a:schemeClr val="bg1"/>
                  </a:solidFill>
                  <a:ea typeface="宋体" pitchFamily="2" charset="-122"/>
                </a:rPr>
                <a:t>1</a:t>
              </a: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403350" y="5086350"/>
            <a:ext cx="7058025" cy="774700"/>
            <a:chOff x="1152" y="1035"/>
            <a:chExt cx="3408" cy="488"/>
          </a:xfrm>
        </p:grpSpPr>
        <p:grpSp>
          <p:nvGrpSpPr>
            <p:cNvPr id="5141" name="Group 3"/>
            <p:cNvGrpSpPr>
              <a:grpSpLocks/>
            </p:cNvGrpSpPr>
            <p:nvPr/>
          </p:nvGrpSpPr>
          <p:grpSpPr bwMode="auto">
            <a:xfrm>
              <a:off x="1152" y="1104"/>
              <a:ext cx="480" cy="419"/>
              <a:chOff x="1110" y="2656"/>
              <a:chExt cx="1549" cy="1351"/>
            </a:xfrm>
          </p:grpSpPr>
          <p:sp>
            <p:nvSpPr>
              <p:cNvPr id="514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1800">
                  <a:ea typeface="宋体" pitchFamily="2" charset="-122"/>
                </a:endParaRPr>
              </a:p>
            </p:txBody>
          </p:sp>
          <p:sp>
            <p:nvSpPr>
              <p:cNvPr id="514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1800">
                  <a:ea typeface="宋体" pitchFamily="2" charset="-122"/>
                </a:endParaRPr>
              </a:p>
            </p:txBody>
          </p:sp>
          <p:sp>
            <p:nvSpPr>
              <p:cNvPr id="5" name="AutoShape 6"/>
              <p:cNvSpPr>
                <a:spLocks noChangeArrowheads="1"/>
              </p:cNvSpPr>
              <p:nvPr/>
            </p:nvSpPr>
            <p:spPr bwMode="gray">
              <a:xfrm>
                <a:off x="1199" y="2737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1800"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</p:grpSp>
        <p:sp>
          <p:nvSpPr>
            <p:cNvPr id="5142" name="Line 11"/>
            <p:cNvSpPr>
              <a:spLocks noChangeShapeType="1"/>
            </p:cNvSpPr>
            <p:nvPr/>
          </p:nvSpPr>
          <p:spPr bwMode="auto">
            <a:xfrm>
              <a:off x="1536" y="148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43" name="Text Box 12"/>
            <p:cNvSpPr txBox="1">
              <a:spLocks noChangeArrowheads="1"/>
            </p:cNvSpPr>
            <p:nvPr/>
          </p:nvSpPr>
          <p:spPr bwMode="auto">
            <a:xfrm>
              <a:off x="1665" y="1035"/>
              <a:ext cx="2415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如何利用电子资源</a:t>
              </a:r>
              <a:endParaRPr lang="en-US" altLang="zh-CN" sz="28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144" name="Text Box 13"/>
            <p:cNvSpPr txBox="1">
              <a:spLocks noChangeArrowheads="1"/>
            </p:cNvSpPr>
            <p:nvPr/>
          </p:nvSpPr>
          <p:spPr bwMode="gray">
            <a:xfrm>
              <a:off x="1276" y="116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b="1">
                  <a:solidFill>
                    <a:schemeClr val="bg1"/>
                  </a:solidFill>
                  <a:ea typeface="宋体" pitchFamily="2" charset="-122"/>
                </a:rPr>
                <a:t>4</a:t>
              </a: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1403350" y="3141663"/>
            <a:ext cx="6986588" cy="774700"/>
            <a:chOff x="1152" y="1035"/>
            <a:chExt cx="3408" cy="488"/>
          </a:xfrm>
        </p:grpSpPr>
        <p:grpSp>
          <p:nvGrpSpPr>
            <p:cNvPr id="5134" name="Group 3"/>
            <p:cNvGrpSpPr>
              <a:grpSpLocks/>
            </p:cNvGrpSpPr>
            <p:nvPr/>
          </p:nvGrpSpPr>
          <p:grpSpPr bwMode="auto">
            <a:xfrm>
              <a:off x="1152" y="1104"/>
              <a:ext cx="480" cy="419"/>
              <a:chOff x="1110" y="2656"/>
              <a:chExt cx="1549" cy="1351"/>
            </a:xfrm>
          </p:grpSpPr>
          <p:sp>
            <p:nvSpPr>
              <p:cNvPr id="5138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1800">
                  <a:ea typeface="宋体" pitchFamily="2" charset="-122"/>
                </a:endParaRPr>
              </a:p>
            </p:txBody>
          </p:sp>
          <p:sp>
            <p:nvSpPr>
              <p:cNvPr id="5139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1800">
                  <a:ea typeface="宋体" pitchFamily="2" charset="-122"/>
                </a:endParaRPr>
              </a:p>
            </p:txBody>
          </p:sp>
          <p:sp>
            <p:nvSpPr>
              <p:cNvPr id="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1800"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</p:grpSp>
        <p:sp>
          <p:nvSpPr>
            <p:cNvPr id="5135" name="Line 11"/>
            <p:cNvSpPr>
              <a:spLocks noChangeShapeType="1"/>
            </p:cNvSpPr>
            <p:nvPr/>
          </p:nvSpPr>
          <p:spPr bwMode="auto">
            <a:xfrm>
              <a:off x="1536" y="148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36" name="Text Box 12"/>
            <p:cNvSpPr txBox="1">
              <a:spLocks noChangeArrowheads="1"/>
            </p:cNvSpPr>
            <p:nvPr/>
          </p:nvSpPr>
          <p:spPr bwMode="auto">
            <a:xfrm>
              <a:off x="1665" y="1035"/>
              <a:ext cx="2415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借阅须知</a:t>
              </a:r>
            </a:p>
          </p:txBody>
        </p:sp>
        <p:sp>
          <p:nvSpPr>
            <p:cNvPr id="5137" name="Text Box 13"/>
            <p:cNvSpPr txBox="1">
              <a:spLocks noChangeArrowheads="1"/>
            </p:cNvSpPr>
            <p:nvPr/>
          </p:nvSpPr>
          <p:spPr bwMode="gray">
            <a:xfrm>
              <a:off x="1301" y="1166"/>
              <a:ext cx="172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>
                  <a:solidFill>
                    <a:schemeClr val="bg1"/>
                  </a:solidFill>
                  <a:ea typeface="宋体" pitchFamily="2" charset="-122"/>
                </a:rPr>
                <a:t>2</a:t>
              </a:r>
            </a:p>
          </p:txBody>
        </p:sp>
      </p:grp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1403350" y="4149725"/>
            <a:ext cx="7059613" cy="774700"/>
            <a:chOff x="1152" y="1035"/>
            <a:chExt cx="3408" cy="488"/>
          </a:xfrm>
        </p:grpSpPr>
        <p:grpSp>
          <p:nvGrpSpPr>
            <p:cNvPr id="5127" name="Group 3"/>
            <p:cNvGrpSpPr>
              <a:grpSpLocks/>
            </p:cNvGrpSpPr>
            <p:nvPr/>
          </p:nvGrpSpPr>
          <p:grpSpPr bwMode="auto">
            <a:xfrm>
              <a:off x="1152" y="1104"/>
              <a:ext cx="480" cy="419"/>
              <a:chOff x="1110" y="2656"/>
              <a:chExt cx="1549" cy="1351"/>
            </a:xfrm>
          </p:grpSpPr>
          <p:sp>
            <p:nvSpPr>
              <p:cNvPr id="5131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1800">
                  <a:ea typeface="宋体" pitchFamily="2" charset="-122"/>
                </a:endParaRPr>
              </a:p>
            </p:txBody>
          </p:sp>
          <p:sp>
            <p:nvSpPr>
              <p:cNvPr id="5132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1800">
                  <a:ea typeface="宋体" pitchFamily="2" charset="-122"/>
                </a:endParaRPr>
              </a:p>
            </p:txBody>
          </p:sp>
          <p:sp>
            <p:nvSpPr>
              <p:cNvPr id="40966" name="AutoShape 6"/>
              <p:cNvSpPr>
                <a:spLocks noChangeArrowheads="1"/>
              </p:cNvSpPr>
              <p:nvPr/>
            </p:nvSpPr>
            <p:spPr bwMode="gray">
              <a:xfrm>
                <a:off x="1199" y="2737"/>
                <a:ext cx="1350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1800"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</p:grpSp>
        <p:sp>
          <p:nvSpPr>
            <p:cNvPr id="5128" name="Line 11"/>
            <p:cNvSpPr>
              <a:spLocks noChangeShapeType="1"/>
            </p:cNvSpPr>
            <p:nvPr/>
          </p:nvSpPr>
          <p:spPr bwMode="auto">
            <a:xfrm>
              <a:off x="1536" y="148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9" name="Text Box 12"/>
            <p:cNvSpPr txBox="1">
              <a:spLocks noChangeArrowheads="1"/>
            </p:cNvSpPr>
            <p:nvPr/>
          </p:nvSpPr>
          <p:spPr bwMode="auto">
            <a:xfrm>
              <a:off x="1665" y="1035"/>
              <a:ext cx="2415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如何利用“</a:t>
              </a:r>
              <a:r>
                <a:rPr lang="en-US" altLang="zh-CN" sz="2800" b="1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ILAS</a:t>
              </a:r>
              <a:r>
                <a:rPr lang="zh-CN" altLang="en-US" sz="2800" b="1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网上图书馆”</a:t>
              </a:r>
            </a:p>
          </p:txBody>
        </p:sp>
        <p:sp>
          <p:nvSpPr>
            <p:cNvPr id="5130" name="Text Box 13"/>
            <p:cNvSpPr txBox="1">
              <a:spLocks noChangeArrowheads="1"/>
            </p:cNvSpPr>
            <p:nvPr/>
          </p:nvSpPr>
          <p:spPr bwMode="gray">
            <a:xfrm>
              <a:off x="1301" y="1166"/>
              <a:ext cx="17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>
                  <a:solidFill>
                    <a:schemeClr val="bg1"/>
                  </a:solidFill>
                  <a:ea typeface="宋体" pitchFamily="2" charset="-122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CN" altLang="en-US" sz="3200" smtClean="0">
                <a:solidFill>
                  <a:srgbClr val="FFFF00"/>
                </a:solidFill>
                <a:latin typeface="Arial" charset="0"/>
                <a:ea typeface="黑体" pitchFamily="49" charset="-122"/>
              </a:rPr>
              <a:t>“</a:t>
            </a:r>
            <a:r>
              <a:rPr lang="zh-CN" altLang="en-US" sz="3200" smtClean="0">
                <a:solidFill>
                  <a:srgbClr val="FFFF00"/>
                </a:solidFill>
                <a:latin typeface="Lucida Sans Typewriter" pitchFamily="49" charset="0"/>
                <a:ea typeface="黑体" pitchFamily="49" charset="-122"/>
              </a:rPr>
              <a:t>手机版</a:t>
            </a:r>
            <a:r>
              <a:rPr lang="zh-CN" altLang="en-US" sz="3200" smtClean="0">
                <a:solidFill>
                  <a:srgbClr val="FFFF00"/>
                </a:solidFill>
                <a:latin typeface="Arial" charset="0"/>
                <a:ea typeface="黑体" pitchFamily="49" charset="-122"/>
              </a:rPr>
              <a:t>”</a:t>
            </a:r>
            <a:r>
              <a:rPr lang="zh-CN" altLang="en-US" sz="3200" smtClean="0">
                <a:solidFill>
                  <a:srgbClr val="FFFF00"/>
                </a:solidFill>
                <a:latin typeface="Lucida Sans Typewriter" pitchFamily="49" charset="0"/>
                <a:ea typeface="黑体" pitchFamily="49" charset="-122"/>
              </a:rPr>
              <a:t>超星移动图书馆使用方法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 sz="2800" smtClean="0">
              <a:solidFill>
                <a:srgbClr val="FFFF00"/>
              </a:solidFill>
              <a:ea typeface="黑体" pitchFamily="49" charset="-122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altLang="zh-CN" sz="2800" smtClean="0">
                <a:solidFill>
                  <a:srgbClr val="FFFF00"/>
                </a:solidFill>
                <a:ea typeface="黑体" pitchFamily="49" charset="-122"/>
              </a:rPr>
              <a:t>1</a:t>
            </a:r>
            <a:r>
              <a:rPr lang="zh-CN" altLang="en-US" sz="2800" smtClean="0">
                <a:solidFill>
                  <a:srgbClr val="FFFF00"/>
                </a:solidFill>
                <a:ea typeface="黑体" pitchFamily="49" charset="-122"/>
              </a:rPr>
              <a:t>、下载客户端</a:t>
            </a:r>
            <a:r>
              <a:rPr lang="zh-CN" altLang="en-US" sz="2800" smtClean="0">
                <a:ea typeface="黑体" pitchFamily="49" charset="-122"/>
              </a:rPr>
              <a:t>（扫描如下二维码或是用手机直接打开浏览器输入网址：</a:t>
            </a:r>
            <a:r>
              <a:rPr lang="en-US" altLang="zh-CN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hlinkClick r:id="rId2"/>
              </a:rPr>
              <a:t>http://m.5read.com/976</a:t>
            </a:r>
            <a:r>
              <a:rPr lang="zh-CN" altLang="en-US" sz="2800" smtClean="0">
                <a:solidFill>
                  <a:srgbClr val="FFFF00"/>
                </a:solidFill>
                <a:ea typeface="黑体" pitchFamily="49" charset="-122"/>
              </a:rPr>
              <a:t>）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zh-CN" altLang="en-US" sz="2800" smtClean="0">
              <a:solidFill>
                <a:srgbClr val="FFFF00"/>
              </a:solidFill>
              <a:ea typeface="黑体" pitchFamily="49" charset="-122"/>
            </a:endParaRPr>
          </a:p>
        </p:txBody>
      </p:sp>
      <p:pic>
        <p:nvPicPr>
          <p:cNvPr id="32772" name="图片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3644900"/>
            <a:ext cx="2557463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95300" y="1052513"/>
            <a:ext cx="8153400" cy="5805487"/>
          </a:xfrm>
        </p:spPr>
        <p:txBody>
          <a:bodyPr/>
          <a:lstStyle/>
          <a:p>
            <a:pPr eaLnBrk="1" hangingPunct="1"/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打开扫描的网址，如下图所示，</a:t>
            </a:r>
            <a:r>
              <a:rPr lang="zh-CN" altLang="en-US" sz="2800" smtClean="0">
                <a:latin typeface="黑体" pitchFamily="49" charset="-122"/>
                <a:ea typeface="黑体" pitchFamily="49" charset="-122"/>
              </a:rPr>
              <a:t> </a:t>
            </a:r>
          </a:p>
          <a:p>
            <a:pPr eaLnBrk="1" hangingPunct="1"/>
            <a:endParaRPr lang="zh-CN" altLang="en-US" sz="2800" smtClean="0">
              <a:latin typeface="黑体" pitchFamily="49" charset="-122"/>
              <a:ea typeface="黑体" pitchFamily="49" charset="-122"/>
            </a:endParaRPr>
          </a:p>
          <a:p>
            <a:pPr eaLnBrk="1" hangingPunct="1"/>
            <a:endParaRPr lang="zh-CN" altLang="en-US" sz="2800" smtClean="0">
              <a:latin typeface="黑体" pitchFamily="49" charset="-122"/>
              <a:ea typeface="黑体" pitchFamily="49" charset="-122"/>
            </a:endParaRPr>
          </a:p>
          <a:p>
            <a:pPr eaLnBrk="1" hangingPunct="1"/>
            <a:endParaRPr lang="zh-CN" altLang="en-US" sz="2800" smtClean="0">
              <a:latin typeface="黑体" pitchFamily="49" charset="-122"/>
              <a:ea typeface="黑体" pitchFamily="49" charset="-122"/>
            </a:endParaRPr>
          </a:p>
          <a:p>
            <a:pPr eaLnBrk="1" hangingPunct="1"/>
            <a:endParaRPr lang="zh-CN" altLang="en-US" sz="2800" smtClean="0">
              <a:latin typeface="黑体" pitchFamily="49" charset="-122"/>
              <a:ea typeface="黑体" pitchFamily="49" charset="-122"/>
            </a:endParaRPr>
          </a:p>
          <a:p>
            <a:pPr eaLnBrk="1" hangingPunct="1"/>
            <a:endParaRPr lang="zh-CN" altLang="en-US" sz="2800" smtClean="0">
              <a:latin typeface="黑体" pitchFamily="49" charset="-122"/>
              <a:ea typeface="黑体" pitchFamily="49" charset="-122"/>
            </a:endParaRPr>
          </a:p>
          <a:p>
            <a:pPr eaLnBrk="1" hangingPunct="1"/>
            <a:endParaRPr lang="zh-CN" altLang="en-US" sz="2800" smtClean="0">
              <a:latin typeface="黑体" pitchFamily="49" charset="-122"/>
              <a:ea typeface="黑体" pitchFamily="49" charset="-122"/>
            </a:endParaRPr>
          </a:p>
          <a:p>
            <a:pPr eaLnBrk="1" hangingPunct="1"/>
            <a:endParaRPr lang="zh-CN" altLang="en-US" sz="2800" smtClean="0"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选择相应的版本，会跳入相应的页面，然后选择安装或者下载。</a:t>
            </a:r>
            <a:r>
              <a:rPr lang="en-US" altLang="zh-CN" sz="2400" smtClean="0">
                <a:latin typeface="黑体" pitchFamily="49" charset="-122"/>
                <a:ea typeface="黑体" pitchFamily="49" charset="-122"/>
              </a:rPr>
              <a:t>IOS</a:t>
            </a:r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版会直接安装，</a:t>
            </a:r>
            <a:r>
              <a:rPr lang="en-US" altLang="zh-CN" sz="2400" smtClean="0">
                <a:latin typeface="黑体" pitchFamily="49" charset="-122"/>
                <a:ea typeface="黑体" pitchFamily="49" charset="-122"/>
              </a:rPr>
              <a:t>Android</a:t>
            </a:r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版本会下载好，然后下载完成，选择安装。</a:t>
            </a:r>
          </a:p>
        </p:txBody>
      </p:sp>
      <p:pic>
        <p:nvPicPr>
          <p:cNvPr id="33795" name="图片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1700213"/>
            <a:ext cx="2268537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836613"/>
            <a:ext cx="8153400" cy="5834062"/>
          </a:xfrm>
        </p:spPr>
        <p:txBody>
          <a:bodyPr/>
          <a:lstStyle/>
          <a:p>
            <a:pPr eaLnBrk="1" hangingPunct="1"/>
            <a:r>
              <a:rPr lang="en-US" altLang="zh-CN" sz="280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80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、登录</a:t>
            </a:r>
          </a:p>
          <a:p>
            <a:pPr eaLnBrk="1" hangingPunct="1"/>
            <a:r>
              <a:rPr lang="zh-CN" altLang="en-US" sz="240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第一步</a:t>
            </a:r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：打开手机终端 </a:t>
            </a:r>
            <a:r>
              <a:rPr lang="en-US" altLang="zh-CN" sz="2400" smtClean="0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会看到如下界面，然后点击左上角的人形图标进入个人中心，点击进入院校选择页面，选择“广东东软学院”</a:t>
            </a:r>
            <a:r>
              <a:rPr lang="en-US" altLang="zh-CN" sz="2400" smtClean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选择院校时可以通过输入我院全称</a:t>
            </a:r>
            <a:r>
              <a:rPr lang="en-US" altLang="zh-CN" sz="2400" smtClean="0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或是输入</a:t>
            </a:r>
            <a:r>
              <a:rPr lang="zh-CN" altLang="en-US" sz="2400" smtClean="0">
                <a:ea typeface="黑体" pitchFamily="49" charset="-122"/>
              </a:rPr>
              <a:t>“</a:t>
            </a:r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东软</a:t>
            </a:r>
            <a:r>
              <a:rPr lang="zh-CN" altLang="en-US" sz="2400" smtClean="0">
                <a:ea typeface="黑体" pitchFamily="49" charset="-122"/>
              </a:rPr>
              <a:t>”</a:t>
            </a:r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等字样即可查到</a:t>
            </a:r>
            <a:r>
              <a:rPr lang="en-US" altLang="zh-CN" sz="2400" smtClean="0">
                <a:latin typeface="黑体" pitchFamily="49" charset="-122"/>
                <a:ea typeface="黑体" pitchFamily="49" charset="-122"/>
              </a:rPr>
              <a:t>)</a:t>
            </a:r>
            <a:r>
              <a:rPr lang="zh-CN" altLang="en-US" sz="2400" smtClean="0"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pic>
        <p:nvPicPr>
          <p:cNvPr id="34819" name="Picture 4" descr="2013-06-07_15-31-06"/>
          <p:cNvPicPr>
            <a:picLocks noChangeAspect="1" noChangeArrowheads="1"/>
          </p:cNvPicPr>
          <p:nvPr/>
        </p:nvPicPr>
        <p:blipFill>
          <a:blip r:embed="rId2" cstate="print"/>
          <a:srcRect t="4622"/>
          <a:stretch>
            <a:fillRect/>
          </a:stretch>
        </p:blipFill>
        <p:spPr bwMode="auto">
          <a:xfrm>
            <a:off x="2195513" y="2997200"/>
            <a:ext cx="2286000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5" descr="IMG_3180"/>
          <p:cNvPicPr>
            <a:picLocks noChangeAspect="1" noChangeArrowheads="1"/>
          </p:cNvPicPr>
          <p:nvPr/>
        </p:nvPicPr>
        <p:blipFill>
          <a:blip r:embed="rId3" cstate="print"/>
          <a:srcRect t="5083"/>
          <a:stretch>
            <a:fillRect/>
          </a:stretch>
        </p:blipFill>
        <p:spPr bwMode="auto">
          <a:xfrm>
            <a:off x="4500563" y="3141663"/>
            <a:ext cx="2444750" cy="348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23950"/>
            <a:ext cx="8153400" cy="5153025"/>
          </a:xfrm>
        </p:spPr>
        <p:txBody>
          <a:bodyPr/>
          <a:lstStyle/>
          <a:p>
            <a:pPr eaLnBrk="1" hangingPunct="1"/>
            <a:r>
              <a:rPr lang="zh-CN" altLang="en-US" sz="2400" b="1" smtClean="0">
                <a:solidFill>
                  <a:srgbClr val="FFFF00"/>
                </a:solidFill>
                <a:ea typeface="黑体" pitchFamily="49" charset="-122"/>
              </a:rPr>
              <a:t>第二步：</a:t>
            </a:r>
            <a:r>
              <a:rPr lang="zh-CN" altLang="en-US" sz="2400" b="1" smtClean="0">
                <a:ea typeface="黑体" pitchFamily="49" charset="-122"/>
              </a:rPr>
              <a:t>输入借阅证号及密码，点击登录，即可成功进入移动图书馆。</a:t>
            </a:r>
          </a:p>
          <a:p>
            <a:pPr eaLnBrk="1" hangingPunct="1"/>
            <a:r>
              <a:rPr lang="zh-CN" altLang="en-US" sz="2400" b="1" smtClean="0">
                <a:solidFill>
                  <a:srgbClr val="FFFF00"/>
                </a:solidFill>
                <a:ea typeface="黑体" pitchFamily="49" charset="-122"/>
              </a:rPr>
              <a:t>借阅证号</a:t>
            </a:r>
            <a:r>
              <a:rPr lang="zh-CN" altLang="en-US" sz="2400" b="1" smtClean="0">
                <a:ea typeface="黑体" pitchFamily="49" charset="-122"/>
              </a:rPr>
              <a:t>：</a:t>
            </a:r>
            <a:r>
              <a:rPr lang="zh-CN" altLang="en-US" sz="2400" smtClean="0">
                <a:ea typeface="黑体" pitchFamily="49" charset="-122"/>
              </a:rPr>
              <a:t>身份证号</a:t>
            </a:r>
            <a:endParaRPr lang="zh-CN" altLang="en-US" sz="2400" b="1" smtClean="0">
              <a:ea typeface="黑体" pitchFamily="49" charset="-122"/>
            </a:endParaRPr>
          </a:p>
          <a:p>
            <a:pPr eaLnBrk="1" hangingPunct="1"/>
            <a:r>
              <a:rPr lang="zh-CN" altLang="en-US" sz="2400" b="1" smtClean="0">
                <a:solidFill>
                  <a:srgbClr val="FFFF00"/>
                </a:solidFill>
                <a:ea typeface="黑体" pitchFamily="49" charset="-122"/>
              </a:rPr>
              <a:t>密码</a:t>
            </a:r>
            <a:r>
              <a:rPr lang="zh-CN" altLang="en-US" sz="2400" b="1" smtClean="0">
                <a:ea typeface="黑体" pitchFamily="49" charset="-122"/>
              </a:rPr>
              <a:t>：初始密码为</a:t>
            </a:r>
            <a:r>
              <a:rPr lang="en-US" altLang="zh-CN" sz="2400" b="1" smtClean="0">
                <a:ea typeface="黑体" pitchFamily="49" charset="-122"/>
              </a:rPr>
              <a:t>123</a:t>
            </a:r>
            <a:endParaRPr lang="zh-CN" altLang="en-US" sz="2400" b="1" smtClean="0">
              <a:ea typeface="黑体" pitchFamily="49" charset="-122"/>
            </a:endParaRPr>
          </a:p>
          <a:p>
            <a:pPr eaLnBrk="1" hangingPunct="1">
              <a:buFont typeface="Arial" charset="0"/>
              <a:buNone/>
            </a:pPr>
            <a:r>
              <a:rPr lang="zh-CN" altLang="en-US" sz="2400" b="1" smtClean="0">
                <a:ea typeface="黑体" pitchFamily="49" charset="-122"/>
              </a:rPr>
              <a:t>（用户名和密码有任何问题可打</a:t>
            </a:r>
            <a:r>
              <a:rPr lang="en-US" altLang="zh-CN" sz="2400" b="1" smtClean="0">
                <a:ea typeface="黑体" pitchFamily="49" charset="-122"/>
              </a:rPr>
              <a:t>0757—86684641</a:t>
            </a:r>
            <a:r>
              <a:rPr lang="zh-CN" altLang="en-US" sz="2400" b="1" smtClean="0">
                <a:ea typeface="黑体" pitchFamily="49" charset="-122"/>
              </a:rPr>
              <a:t>来让馆员帮您重置密码。）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99CC"/>
          </a:solidFill>
        </p:spPr>
        <p:txBody>
          <a:bodyPr/>
          <a:lstStyle/>
          <a:p>
            <a:pPr eaLnBrk="1" hangingPunct="1"/>
            <a:r>
              <a:rPr lang="zh-CN" altLang="en-US" b="1" smtClean="0"/>
              <a:t>图书馆义务馆员纳新啦！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CN" altLang="en-US" sz="2800" b="1" smtClean="0"/>
              <a:t>它可以：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28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800" b="1" smtClean="0"/>
              <a:t>丰富你的课余生活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28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800" b="1" smtClean="0"/>
              <a:t>五元能力加分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800" b="1" smtClean="0"/>
              <a:t>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800" b="1" smtClean="0"/>
              <a:t>还有工酬哦：</a:t>
            </a:r>
            <a:r>
              <a:rPr lang="en-US" altLang="zh-CN" sz="2800" b="1" smtClean="0"/>
              <a:t>6</a:t>
            </a:r>
            <a:r>
              <a:rPr lang="zh-CN" altLang="en-US" sz="2800" b="1" smtClean="0"/>
              <a:t>元</a:t>
            </a:r>
            <a:r>
              <a:rPr lang="en-US" altLang="zh-CN" sz="2800" b="1" smtClean="0"/>
              <a:t>/</a:t>
            </a:r>
            <a:r>
              <a:rPr lang="zh-CN" altLang="en-US" sz="2800" b="1" smtClean="0"/>
              <a:t>小时（全校唯一的）</a:t>
            </a:r>
            <a:endParaRPr lang="en-US" altLang="zh-CN" sz="28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28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800" b="1" smtClean="0"/>
              <a:t>快快扫描图书馆官方微信二维码了解！</a:t>
            </a:r>
          </a:p>
          <a:p>
            <a:pPr eaLnBrk="1" hangingPunct="1">
              <a:lnSpc>
                <a:spcPct val="80000"/>
              </a:lnSpc>
            </a:pPr>
            <a:endParaRPr lang="zh-CN" altLang="en-US" sz="2800" b="1" smtClean="0"/>
          </a:p>
          <a:p>
            <a:pPr eaLnBrk="1" hangingPunct="1">
              <a:lnSpc>
                <a:spcPct val="80000"/>
              </a:lnSpc>
            </a:pPr>
            <a:endParaRPr lang="zh-CN" altLang="en-US" sz="2800" b="1" smtClean="0"/>
          </a:p>
        </p:txBody>
      </p:sp>
      <p:pic>
        <p:nvPicPr>
          <p:cNvPr id="36868" name="图片 5" descr="图书馆微信公众号 二维码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5613" y="4005263"/>
            <a:ext cx="1944687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4076700"/>
            <a:ext cx="9144000" cy="27813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185863" y="1411288"/>
            <a:ext cx="68437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4000" b="1">
                <a:solidFill>
                  <a:srgbClr val="5F5F5F"/>
                </a:solidFill>
                <a:ea typeface="微软雅黑" pitchFamily="34" charset="-122"/>
              </a:rPr>
              <a:t>谢谢！欢迎提问！</a:t>
            </a:r>
            <a:endParaRPr lang="en-US" altLang="zh-CN" sz="4000" b="1">
              <a:solidFill>
                <a:srgbClr val="5F5F5F"/>
              </a:solidFill>
              <a:ea typeface="微软雅黑" pitchFamily="34" charset="-122"/>
            </a:endParaRPr>
          </a:p>
          <a:p>
            <a:pPr algn="ctr" eaLnBrk="1" hangingPunct="1"/>
            <a:r>
              <a:rPr lang="zh-CN" altLang="en-US" sz="4000" b="1">
                <a:solidFill>
                  <a:srgbClr val="5F5F5F"/>
                </a:solidFill>
                <a:ea typeface="微软雅黑" pitchFamily="34" charset="-122"/>
              </a:rPr>
              <a:t>可爱的新同学，图书馆欢迎你！</a:t>
            </a:r>
            <a:endParaRPr lang="zh-CN" altLang="en-US" sz="4000" b="1">
              <a:solidFill>
                <a:srgbClr val="A50021"/>
              </a:solidFill>
              <a:ea typeface="微软雅黑" pitchFamily="34" charset="-122"/>
            </a:endParaRPr>
          </a:p>
        </p:txBody>
      </p:sp>
      <p:sp>
        <p:nvSpPr>
          <p:cNvPr id="37892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177800" y="4221163"/>
            <a:ext cx="4178300" cy="287337"/>
          </a:xfrm>
          <a:noFill/>
        </p:spPr>
        <p:txBody>
          <a:bodyPr/>
          <a:lstStyle/>
          <a:p>
            <a:pPr eaLnBrk="1" hangingPunct="1"/>
            <a:r>
              <a:rPr lang="zh-CN" altLang="en-US" sz="2400" smtClean="0">
                <a:solidFill>
                  <a:srgbClr val="FFFF00"/>
                </a:solidFill>
                <a:ea typeface="黑体" pitchFamily="49" charset="-122"/>
              </a:rPr>
              <a:t>图书馆官方微信公众号二维码</a:t>
            </a:r>
          </a:p>
        </p:txBody>
      </p:sp>
      <p:pic>
        <p:nvPicPr>
          <p:cNvPr id="37893" name="图片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4652963"/>
            <a:ext cx="195421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 Box 11"/>
          <p:cNvSpPr txBox="1">
            <a:spLocks noChangeArrowheads="1"/>
          </p:cNvSpPr>
          <p:nvPr/>
        </p:nvSpPr>
        <p:spPr bwMode="auto">
          <a:xfrm>
            <a:off x="4500563" y="4149725"/>
            <a:ext cx="3890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FFFF00"/>
                </a:solidFill>
              </a:rPr>
              <a:t>超星移动手机图书馆二维码</a:t>
            </a:r>
          </a:p>
        </p:txBody>
      </p:sp>
      <p:pic>
        <p:nvPicPr>
          <p:cNvPr id="37895" name="图片 10" descr="图书馆微信公众号 二维码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0325" y="4652963"/>
            <a:ext cx="1944688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rrowheads="1"/>
          </p:cNvSpPr>
          <p:nvPr/>
        </p:nvSpPr>
        <p:spPr bwMode="blackWhite">
          <a:xfrm>
            <a:off x="969963" y="1928813"/>
            <a:ext cx="7478712" cy="2076450"/>
          </a:xfrm>
          <a:prstGeom prst="roundRect">
            <a:avLst>
              <a:gd name="adj" fmla="val 9106"/>
            </a:avLst>
          </a:prstGeom>
          <a:solidFill>
            <a:srgbClr val="0070C0"/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360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第一部分 图书馆概况</a:t>
            </a:r>
            <a:endParaRPr lang="en-US" altLang="zh-CN" sz="360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3200" b="1" smtClean="0">
                <a:solidFill>
                  <a:srgbClr val="FFFF00"/>
                </a:solidFill>
                <a:ea typeface="黑体" pitchFamily="49" charset="-122"/>
              </a:rPr>
              <a:t>图书馆概况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8163" y="1844675"/>
            <a:ext cx="82550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0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zh-CN" altLang="en-US" kern="0" dirty="0">
              <a:solidFill>
                <a:schemeClr val="bg1"/>
              </a:solidFill>
              <a:latin typeface="黑体" pitchFamily="49" charset="-122"/>
              <a:ea typeface="黑体" pitchFamily="49" charset="-122"/>
              <a:cs typeface="+mn-cs"/>
              <a:sym typeface="Microsoft Sans Serif" pitchFamily="34" charset="0"/>
            </a:endParaRPr>
          </a:p>
          <a:p>
            <a:pPr marL="342900" indent="-342900" defTabSz="0" ea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n-cs"/>
                <a:sym typeface="Microsoft Sans Serif" pitchFamily="34" charset="0"/>
              </a:rPr>
              <a:t>广东东软学院图书馆目前馆舍规模达</a:t>
            </a:r>
            <a:r>
              <a:rPr lang="en-US" altLang="zh-CN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n-cs"/>
                <a:sym typeface="Microsoft Sans Serif" pitchFamily="34" charset="0"/>
              </a:rPr>
              <a:t>2.1</a:t>
            </a:r>
            <a:r>
              <a:rPr lang="zh-CN" altLang="en-US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n-cs"/>
                <a:sym typeface="Microsoft Sans Serif" pitchFamily="34" charset="0"/>
              </a:rPr>
              <a:t>万余平方米，规模宏大，布局合理，实现了藏、借、阅、咨一体化的大开架服务模式。</a:t>
            </a:r>
            <a:endParaRPr lang="en-US" altLang="zh-CN" kern="0" dirty="0">
              <a:solidFill>
                <a:schemeClr val="bg1"/>
              </a:solidFill>
              <a:latin typeface="宋体" pitchFamily="2" charset="-122"/>
              <a:ea typeface="宋体" pitchFamily="2" charset="-122"/>
              <a:cs typeface="+mn-cs"/>
              <a:sym typeface="Microsoft Sans Serif" pitchFamily="34" charset="0"/>
            </a:endParaRPr>
          </a:p>
          <a:p>
            <a:pPr marL="342900" indent="-342900" defTabSz="0" ea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n-cs"/>
                <a:sym typeface="Microsoft Sans Serif" pitchFamily="34" charset="0"/>
              </a:rPr>
              <a:t>截止</a:t>
            </a:r>
            <a:r>
              <a:rPr lang="en-US" altLang="zh-CN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n-cs"/>
                <a:sym typeface="Microsoft Sans Serif" pitchFamily="34" charset="0"/>
              </a:rPr>
              <a:t>2017</a:t>
            </a:r>
            <a:r>
              <a:rPr lang="zh-CN" altLang="en-US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n-cs"/>
                <a:sym typeface="Microsoft Sans Serif" pitchFamily="34" charset="0"/>
              </a:rPr>
              <a:t>年</a:t>
            </a:r>
            <a:r>
              <a:rPr lang="en-US" altLang="zh-CN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n-cs"/>
                <a:sym typeface="Microsoft Sans Serif" pitchFamily="34" charset="0"/>
              </a:rPr>
              <a:t>11</a:t>
            </a:r>
            <a:r>
              <a:rPr lang="zh-CN" altLang="en-US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n-cs"/>
                <a:sym typeface="Microsoft Sans Serif" pitchFamily="34" charset="0"/>
              </a:rPr>
              <a:t>月，共计有纸质藏书量为</a:t>
            </a:r>
            <a:r>
              <a:rPr lang="en-US" altLang="zh-CN" kern="0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n-cs"/>
                <a:sym typeface="Microsoft Sans Serif" pitchFamily="34" charset="0"/>
              </a:rPr>
              <a:t>62</a:t>
            </a:r>
            <a:r>
              <a:rPr lang="zh-CN" altLang="en-US" kern="0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n-cs"/>
                <a:sym typeface="Microsoft Sans Serif" pitchFamily="34" charset="0"/>
              </a:rPr>
              <a:t>万</a:t>
            </a:r>
            <a:r>
              <a:rPr lang="zh-CN" altLang="en-US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n-cs"/>
                <a:sym typeface="Microsoft Sans Serif" pitchFamily="34" charset="0"/>
              </a:rPr>
              <a:t>余册，电子图书</a:t>
            </a:r>
            <a:r>
              <a:rPr lang="en-US" altLang="zh-CN" kern="0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n-cs"/>
                <a:sym typeface="Microsoft Sans Serif" pitchFamily="34" charset="0"/>
              </a:rPr>
              <a:t>140</a:t>
            </a:r>
            <a:r>
              <a:rPr lang="zh-CN" altLang="en-US" kern="0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n-cs"/>
                <a:sym typeface="Microsoft Sans Serif" pitchFamily="34" charset="0"/>
              </a:rPr>
              <a:t>余万</a:t>
            </a:r>
            <a:r>
              <a:rPr lang="zh-CN" altLang="en-US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n-cs"/>
                <a:sym typeface="Microsoft Sans Serif" pitchFamily="34" charset="0"/>
              </a:rPr>
              <a:t>册，中文电子期刊</a:t>
            </a:r>
            <a:r>
              <a:rPr lang="en-US" altLang="zh-CN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n-cs"/>
                <a:sym typeface="Microsoft Sans Serif" pitchFamily="34" charset="0"/>
              </a:rPr>
              <a:t>2.1</a:t>
            </a:r>
            <a:r>
              <a:rPr lang="zh-CN" altLang="en-US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n-cs"/>
                <a:sym typeface="Microsoft Sans Serif" pitchFamily="34" charset="0"/>
              </a:rPr>
              <a:t>万种，外文电子期刊</a:t>
            </a:r>
            <a:r>
              <a:rPr lang="en-US" altLang="zh-CN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n-cs"/>
                <a:sym typeface="Microsoft Sans Serif" pitchFamily="34" charset="0"/>
              </a:rPr>
              <a:t>2</a:t>
            </a:r>
            <a:r>
              <a:rPr lang="zh-CN" altLang="en-US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n-cs"/>
                <a:sym typeface="Microsoft Sans Serif" pitchFamily="34" charset="0"/>
              </a:rPr>
              <a:t>万种，中外报刊</a:t>
            </a:r>
            <a:r>
              <a:rPr lang="en-US" altLang="zh-CN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n-cs"/>
                <a:sym typeface="Microsoft Sans Serif" pitchFamily="34" charset="0"/>
              </a:rPr>
              <a:t>500</a:t>
            </a:r>
            <a:r>
              <a:rPr lang="zh-CN" altLang="en-US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n-cs"/>
                <a:sym typeface="Microsoft Sans Serif" pitchFamily="34" charset="0"/>
              </a:rPr>
              <a:t>种，阅览座位</a:t>
            </a:r>
            <a:r>
              <a:rPr lang="en-US" altLang="zh-CN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n-cs"/>
                <a:sym typeface="Microsoft Sans Serif" pitchFamily="34" charset="0"/>
              </a:rPr>
              <a:t>1800</a:t>
            </a:r>
            <a:r>
              <a:rPr lang="zh-CN" altLang="en-US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n-cs"/>
                <a:sym typeface="Microsoft Sans Serif" pitchFamily="34" charset="0"/>
              </a:rPr>
              <a:t>余个，以及自购电子</a:t>
            </a:r>
            <a:r>
              <a:rPr lang="zh-CN" altLang="en-US" kern="0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n-cs"/>
                <a:sym typeface="Microsoft Sans Serif" pitchFamily="34" charset="0"/>
              </a:rPr>
              <a:t>数据库</a:t>
            </a:r>
            <a:r>
              <a:rPr lang="en-US" altLang="zh-CN" kern="0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n-cs"/>
                <a:sym typeface="Microsoft Sans Serif" pitchFamily="34" charset="0"/>
              </a:rPr>
              <a:t>10</a:t>
            </a:r>
            <a:r>
              <a:rPr lang="zh-CN" altLang="en-US" kern="0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n-cs"/>
                <a:sym typeface="Microsoft Sans Serif" pitchFamily="34" charset="0"/>
              </a:rPr>
              <a:t>余个</a:t>
            </a:r>
            <a:r>
              <a:rPr lang="zh-CN" altLang="en-US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n-cs"/>
                <a:sym typeface="Microsoft Sans Serif" pitchFamily="34" charset="0"/>
              </a:rPr>
              <a:t>，并采用远望谷</a:t>
            </a:r>
            <a:r>
              <a:rPr lang="en-US" altLang="zh-CN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n-cs"/>
                <a:sym typeface="Microsoft Sans Serif" pitchFamily="34" charset="0"/>
              </a:rPr>
              <a:t>RFID</a:t>
            </a:r>
            <a:r>
              <a:rPr lang="zh-CN" altLang="en-US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n-cs"/>
                <a:sym typeface="Microsoft Sans Serif" pitchFamily="34" charset="0"/>
              </a:rPr>
              <a:t>（</a:t>
            </a:r>
            <a:r>
              <a:rPr lang="en-US" altLang="zh-CN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n-cs"/>
                <a:sym typeface="Microsoft Sans Serif" pitchFamily="34" charset="0"/>
              </a:rPr>
              <a:t>Radio Frequency Identification</a:t>
            </a:r>
            <a:r>
              <a:rPr lang="zh-CN" altLang="en-US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n-cs"/>
                <a:sym typeface="Microsoft Sans Serif" pitchFamily="34" charset="0"/>
              </a:rPr>
              <a:t>，视频识别，俗称“电子标签”）图书馆智能管理系统进行管理，实现了自助借还、图书自动盘点等自动化管理模式。</a:t>
            </a:r>
            <a:endParaRPr lang="en-US" altLang="zh-CN" kern="0" dirty="0">
              <a:solidFill>
                <a:schemeClr val="bg1"/>
              </a:solidFill>
              <a:latin typeface="宋体" pitchFamily="2" charset="-122"/>
              <a:ea typeface="宋体" pitchFamily="2" charset="-122"/>
              <a:cs typeface="+mn-cs"/>
              <a:sym typeface="Microsoft Sans Serif" pitchFamily="34" charset="0"/>
            </a:endParaRPr>
          </a:p>
          <a:p>
            <a:pPr marL="342900" indent="-342900" defTabSz="0" ea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n-cs"/>
                <a:sym typeface="Microsoft Sans Serif" pitchFamily="34" charset="0"/>
              </a:rPr>
              <a:t>图书馆经过多年的发展，围绕着本专科特色学科进行资源建设，逐步形成以计算机类、经济管理类、艺术类、语言学习类等为主要特色的馆藏体系。</a:t>
            </a:r>
          </a:p>
          <a:p>
            <a:pPr marL="342900" indent="-342900" defTabSz="0" ea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3200" kern="0" dirty="0">
                <a:solidFill>
                  <a:schemeClr val="bg1"/>
                </a:solidFill>
                <a:latin typeface="+mn-lt"/>
                <a:ea typeface="宋体" pitchFamily="2" charset="-122"/>
                <a:cs typeface="+mn-cs"/>
                <a:sym typeface="Microsoft Sans Serif" pitchFamily="34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1771650"/>
            <a:ext cx="8153400" cy="4267200"/>
          </a:xfrm>
        </p:spPr>
        <p:txBody>
          <a:bodyPr/>
          <a:lstStyle/>
          <a:p>
            <a:pPr eaLnBrk="1" hangingPunct="1"/>
            <a:r>
              <a:rPr lang="zh-CN" altLang="en-US" sz="2800" b="1" smtClean="0">
                <a:solidFill>
                  <a:srgbClr val="FFFF00"/>
                </a:solidFill>
                <a:ea typeface="宋体" pitchFamily="2" charset="-122"/>
              </a:rPr>
              <a:t>图书馆机构设置为五部二室：</a:t>
            </a:r>
            <a:endParaRPr lang="en-US" altLang="zh-CN" sz="2800" b="1" smtClean="0">
              <a:solidFill>
                <a:srgbClr val="FFFF00"/>
              </a:solidFill>
              <a:ea typeface="宋体" pitchFamily="2" charset="-122"/>
            </a:endParaRPr>
          </a:p>
          <a:p>
            <a:pPr eaLnBrk="1" hangingPunct="1"/>
            <a:r>
              <a:rPr lang="zh-CN" altLang="en-US" sz="2800" b="1" smtClean="0">
                <a:ea typeface="宋体" pitchFamily="2" charset="-122"/>
              </a:rPr>
              <a:t>图书流通部</a:t>
            </a:r>
          </a:p>
          <a:p>
            <a:pPr eaLnBrk="1" hangingPunct="1"/>
            <a:r>
              <a:rPr lang="zh-CN" altLang="en-US" sz="2800" b="1" smtClean="0">
                <a:ea typeface="宋体" pitchFamily="2" charset="-122"/>
              </a:rPr>
              <a:t>报刊阅览部</a:t>
            </a:r>
          </a:p>
          <a:p>
            <a:pPr eaLnBrk="1" hangingPunct="1"/>
            <a:r>
              <a:rPr lang="zh-CN" altLang="en-US" sz="2800" b="1" smtClean="0">
                <a:ea typeface="宋体" pitchFamily="2" charset="-122"/>
              </a:rPr>
              <a:t>参考咨询部</a:t>
            </a:r>
            <a:endParaRPr lang="en-US" altLang="zh-CN" sz="2800" b="1" smtClean="0">
              <a:ea typeface="宋体" pitchFamily="2" charset="-122"/>
            </a:endParaRPr>
          </a:p>
          <a:p>
            <a:pPr eaLnBrk="1" hangingPunct="1"/>
            <a:r>
              <a:rPr lang="zh-CN" altLang="en-US" sz="2800" b="1" smtClean="0">
                <a:ea typeface="宋体" pitchFamily="2" charset="-122"/>
              </a:rPr>
              <a:t>技术部</a:t>
            </a:r>
            <a:endParaRPr lang="en-US" altLang="zh-CN" sz="2800" b="1" smtClean="0">
              <a:ea typeface="宋体" pitchFamily="2" charset="-122"/>
            </a:endParaRPr>
          </a:p>
          <a:p>
            <a:pPr eaLnBrk="1" hangingPunct="1"/>
            <a:r>
              <a:rPr lang="zh-CN" altLang="en-US" sz="2800" b="1" smtClean="0">
                <a:ea typeface="宋体" pitchFamily="2" charset="-122"/>
              </a:rPr>
              <a:t>采编部</a:t>
            </a:r>
            <a:endParaRPr lang="en-US" altLang="zh-CN" sz="2800" b="1" smtClean="0">
              <a:ea typeface="宋体" pitchFamily="2" charset="-122"/>
            </a:endParaRPr>
          </a:p>
          <a:p>
            <a:pPr eaLnBrk="1" hangingPunct="1"/>
            <a:r>
              <a:rPr lang="zh-CN" altLang="en-US" sz="2800" b="1" smtClean="0">
                <a:ea typeface="宋体" pitchFamily="2" charset="-122"/>
              </a:rPr>
              <a:t>馆办公室</a:t>
            </a:r>
            <a:endParaRPr lang="en-US" altLang="zh-CN" sz="2800" b="1" smtClean="0">
              <a:ea typeface="宋体" pitchFamily="2" charset="-122"/>
            </a:endParaRPr>
          </a:p>
          <a:p>
            <a:pPr eaLnBrk="1" hangingPunct="1"/>
            <a:r>
              <a:rPr lang="zh-CN" altLang="en-US" sz="2800" b="1" smtClean="0">
                <a:ea typeface="宋体" pitchFamily="2" charset="-122"/>
              </a:rPr>
              <a:t>印务室</a:t>
            </a:r>
            <a:endParaRPr lang="en-US" altLang="zh-CN" sz="2800" b="1" smtClean="0">
              <a:ea typeface="宋体" pitchFamily="2" charset="-122"/>
            </a:endParaRPr>
          </a:p>
          <a:p>
            <a:pPr eaLnBrk="1" hangingPunct="1"/>
            <a:endParaRPr lang="zh-CN" altLang="en-US" sz="2800" smtClean="0">
              <a:ea typeface="宋体" pitchFamily="2" charset="-122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3200" b="1" smtClean="0">
                <a:solidFill>
                  <a:srgbClr val="FFFF00"/>
                </a:solidFill>
                <a:ea typeface="黑体" pitchFamily="49" charset="-122"/>
              </a:rPr>
              <a:t>图书馆概况</a:t>
            </a:r>
            <a:r>
              <a:rPr lang="en-US" altLang="zh-CN" sz="3200" b="1" smtClean="0">
                <a:solidFill>
                  <a:srgbClr val="FFFF00"/>
                </a:solidFill>
                <a:ea typeface="黑体" pitchFamily="49" charset="-122"/>
              </a:rPr>
              <a:t>—</a:t>
            </a:r>
            <a:r>
              <a:rPr lang="zh-CN" altLang="en-US" sz="3200" b="1" smtClean="0">
                <a:solidFill>
                  <a:srgbClr val="FFFF00"/>
                </a:solidFill>
                <a:ea typeface="黑体" pitchFamily="49" charset="-122"/>
              </a:rPr>
              <a:t>机构设置</a:t>
            </a:r>
          </a:p>
        </p:txBody>
      </p:sp>
      <p:sp>
        <p:nvSpPr>
          <p:cNvPr id="6" name="矩形标注 5"/>
          <p:cNvSpPr>
            <a:spLocks noChangeArrowheads="1"/>
          </p:cNvSpPr>
          <p:nvPr/>
        </p:nvSpPr>
        <p:spPr bwMode="auto">
          <a:xfrm>
            <a:off x="3419475" y="2276475"/>
            <a:ext cx="3667125" cy="350838"/>
          </a:xfrm>
          <a:prstGeom prst="wedgeRectCallout">
            <a:avLst>
              <a:gd name="adj1" fmla="val -65713"/>
              <a:gd name="adj2" fmla="val 28731"/>
            </a:avLst>
          </a:prstGeom>
          <a:solidFill>
            <a:schemeClr val="accent1"/>
          </a:solidFill>
          <a:ln w="254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zh-CN" altLang="en-US" sz="1800" b="1">
                <a:solidFill>
                  <a:srgbClr val="FFFF00"/>
                </a:solidFill>
                <a:latin typeface="楷体" pitchFamily="49" charset="-122"/>
                <a:ea typeface="楷体_GB2312" pitchFamily="49" charset="-122"/>
                <a:cs typeface="楷体" pitchFamily="49" charset="-122"/>
              </a:rPr>
              <a:t>图书文献管理、外借。</a:t>
            </a:r>
            <a:endParaRPr lang="zh-CN" altLang="en-US" sz="1800">
              <a:solidFill>
                <a:srgbClr val="FFFF00"/>
              </a:solidFill>
              <a:ea typeface="楷体_GB2312" pitchFamily="49" charset="-122"/>
              <a:cs typeface="楷体" pitchFamily="49" charset="-122"/>
            </a:endParaRPr>
          </a:p>
        </p:txBody>
      </p:sp>
      <p:sp>
        <p:nvSpPr>
          <p:cNvPr id="2" name="矩形标注 5"/>
          <p:cNvSpPr>
            <a:spLocks noChangeArrowheads="1"/>
          </p:cNvSpPr>
          <p:nvPr/>
        </p:nvSpPr>
        <p:spPr bwMode="auto">
          <a:xfrm>
            <a:off x="3419475" y="2852738"/>
            <a:ext cx="3667125" cy="350837"/>
          </a:xfrm>
          <a:prstGeom prst="wedgeRectCallout">
            <a:avLst>
              <a:gd name="adj1" fmla="val -66537"/>
              <a:gd name="adj2" fmla="val 21495"/>
            </a:avLst>
          </a:prstGeom>
          <a:solidFill>
            <a:schemeClr val="accent1"/>
          </a:soli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zh-CN" altLang="en-US" sz="1800" b="1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  <a:cs typeface="楷体" pitchFamily="49" charset="-122"/>
              </a:rPr>
              <a:t>报刊编目、阅览管理。</a:t>
            </a:r>
            <a:endParaRPr lang="zh-CN" altLang="en-US" sz="1800">
              <a:solidFill>
                <a:srgbClr val="FFFF00"/>
              </a:solidFill>
              <a:latin typeface="楷体_GB2312" pitchFamily="49" charset="-122"/>
              <a:ea typeface="楷体_GB2312" pitchFamily="49" charset="-122"/>
              <a:cs typeface="楷体" pitchFamily="49" charset="-122"/>
            </a:endParaRPr>
          </a:p>
        </p:txBody>
      </p:sp>
      <p:sp>
        <p:nvSpPr>
          <p:cNvPr id="3" name="矩形标注 5"/>
          <p:cNvSpPr>
            <a:spLocks noChangeArrowheads="1"/>
          </p:cNvSpPr>
          <p:nvPr/>
        </p:nvSpPr>
        <p:spPr bwMode="auto">
          <a:xfrm>
            <a:off x="3419475" y="3429000"/>
            <a:ext cx="3667125" cy="350838"/>
          </a:xfrm>
          <a:prstGeom prst="wedgeRectCallout">
            <a:avLst>
              <a:gd name="adj1" fmla="val -66060"/>
              <a:gd name="adj2" fmla="val -16065"/>
            </a:avLst>
          </a:prstGeom>
          <a:solidFill>
            <a:schemeClr val="accent1"/>
          </a:soli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zh-CN" altLang="en-US" sz="1800" b="1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  <a:cs typeface="楷体" pitchFamily="49" charset="-122"/>
              </a:rPr>
              <a:t>参考咨询及专题服务。</a:t>
            </a:r>
          </a:p>
        </p:txBody>
      </p:sp>
      <p:sp>
        <p:nvSpPr>
          <p:cNvPr id="4" name="矩形标注 5"/>
          <p:cNvSpPr>
            <a:spLocks noChangeArrowheads="1"/>
          </p:cNvSpPr>
          <p:nvPr/>
        </p:nvSpPr>
        <p:spPr bwMode="auto">
          <a:xfrm>
            <a:off x="3419475" y="4510088"/>
            <a:ext cx="3667125" cy="350837"/>
          </a:xfrm>
          <a:prstGeom prst="wedgeRectCallout">
            <a:avLst>
              <a:gd name="adj1" fmla="val -79264"/>
              <a:gd name="adj2" fmla="val -20134"/>
            </a:avLst>
          </a:prstGeom>
          <a:solidFill>
            <a:schemeClr val="accent1"/>
          </a:solidFill>
          <a:ln w="254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zh-CN" altLang="en-US" sz="1800" b="1">
                <a:solidFill>
                  <a:srgbClr val="FFFF00"/>
                </a:solidFill>
                <a:ea typeface="楷体_GB2312" pitchFamily="49" charset="-122"/>
              </a:rPr>
              <a:t>图书资源的采、分、编及典藏</a:t>
            </a:r>
          </a:p>
        </p:txBody>
      </p:sp>
      <p:sp>
        <p:nvSpPr>
          <p:cNvPr id="5" name="矩形标注 5"/>
          <p:cNvSpPr>
            <a:spLocks noChangeArrowheads="1"/>
          </p:cNvSpPr>
          <p:nvPr/>
        </p:nvSpPr>
        <p:spPr bwMode="auto">
          <a:xfrm>
            <a:off x="3419475" y="5013325"/>
            <a:ext cx="3667125" cy="350838"/>
          </a:xfrm>
          <a:prstGeom prst="wedgeRectCallout">
            <a:avLst>
              <a:gd name="adj1" fmla="val -70477"/>
              <a:gd name="adj2" fmla="val -24662"/>
            </a:avLst>
          </a:prstGeom>
          <a:solidFill>
            <a:schemeClr val="accent1"/>
          </a:soli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zh-CN" altLang="en-US" sz="1800" b="1">
                <a:solidFill>
                  <a:srgbClr val="FFFF00"/>
                </a:solidFill>
                <a:ea typeface="楷体_GB2312" pitchFamily="49" charset="-122"/>
              </a:rPr>
              <a:t>图书馆资产管理、行政管理</a:t>
            </a:r>
          </a:p>
        </p:txBody>
      </p:sp>
      <p:sp>
        <p:nvSpPr>
          <p:cNvPr id="9" name="矩形标注 5"/>
          <p:cNvSpPr>
            <a:spLocks noChangeArrowheads="1"/>
          </p:cNvSpPr>
          <p:nvPr/>
        </p:nvSpPr>
        <p:spPr bwMode="auto">
          <a:xfrm>
            <a:off x="3419475" y="4005263"/>
            <a:ext cx="3667125" cy="350837"/>
          </a:xfrm>
          <a:prstGeom prst="wedgeRectCallout">
            <a:avLst>
              <a:gd name="adj1" fmla="val -79264"/>
              <a:gd name="adj2" fmla="val -20134"/>
            </a:avLst>
          </a:prstGeom>
          <a:solidFill>
            <a:schemeClr val="accent1"/>
          </a:solidFill>
          <a:ln w="254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zh-CN" altLang="en-US" sz="1800" b="1">
                <a:solidFill>
                  <a:srgbClr val="FFFF00"/>
                </a:solidFill>
                <a:ea typeface="楷体_GB2312" pitchFamily="49" charset="-122"/>
              </a:rPr>
              <a:t>图书馆设备设施管理、技术咨询</a:t>
            </a:r>
          </a:p>
        </p:txBody>
      </p:sp>
      <p:sp>
        <p:nvSpPr>
          <p:cNvPr id="10" name="矩形标注 5"/>
          <p:cNvSpPr>
            <a:spLocks noChangeArrowheads="1"/>
          </p:cNvSpPr>
          <p:nvPr/>
        </p:nvSpPr>
        <p:spPr bwMode="auto">
          <a:xfrm>
            <a:off x="3419475" y="5599113"/>
            <a:ext cx="3667125" cy="350837"/>
          </a:xfrm>
          <a:prstGeom prst="wedgeRectCallout">
            <a:avLst>
              <a:gd name="adj1" fmla="val -70477"/>
              <a:gd name="adj2" fmla="val -24662"/>
            </a:avLst>
          </a:prstGeom>
          <a:solidFill>
            <a:schemeClr val="accent1"/>
          </a:soli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zh-CN" altLang="en-US" sz="1800" b="1">
                <a:solidFill>
                  <a:srgbClr val="FFFF00"/>
                </a:solidFill>
                <a:ea typeface="楷体_GB2312" pitchFamily="49" charset="-122"/>
              </a:rPr>
              <a:t>复印、打印等印务服务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4" grpId="0" animBg="1"/>
      <p:bldP spid="5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3200" b="1" smtClean="0">
                <a:solidFill>
                  <a:srgbClr val="FFFF00"/>
                </a:solidFill>
                <a:ea typeface="黑体" pitchFamily="49" charset="-122"/>
              </a:rPr>
              <a:t>图书馆概况</a:t>
            </a:r>
            <a:r>
              <a:rPr lang="en-US" altLang="zh-CN" sz="3200" b="1" smtClean="0">
                <a:solidFill>
                  <a:srgbClr val="FFFF00"/>
                </a:solidFill>
                <a:ea typeface="黑体" pitchFamily="49" charset="-122"/>
              </a:rPr>
              <a:t>—</a:t>
            </a:r>
            <a:r>
              <a:rPr lang="zh-CN" altLang="en-US" sz="3200" b="1" smtClean="0">
                <a:solidFill>
                  <a:srgbClr val="FFFF00"/>
                </a:solidFill>
                <a:ea typeface="黑体" pitchFamily="49" charset="-122"/>
              </a:rPr>
              <a:t>业务布局</a:t>
            </a:r>
          </a:p>
        </p:txBody>
      </p:sp>
      <p:sp>
        <p:nvSpPr>
          <p:cNvPr id="9219" name="内容占位符 5"/>
          <p:cNvSpPr>
            <a:spLocks noGrp="1"/>
          </p:cNvSpPr>
          <p:nvPr>
            <p:ph idx="1"/>
          </p:nvPr>
        </p:nvSpPr>
        <p:spPr>
          <a:xfrm>
            <a:off x="249238" y="2009775"/>
            <a:ext cx="8716962" cy="4267200"/>
          </a:xfrm>
        </p:spPr>
        <p:txBody>
          <a:bodyPr/>
          <a:lstStyle/>
          <a:p>
            <a:pPr eaLnBrk="1" hangingPunct="1"/>
            <a:r>
              <a:rPr lang="zh-CN" altLang="en-US" smtClean="0">
                <a:ea typeface="宋体" pitchFamily="2" charset="-122"/>
              </a:rPr>
              <a:t>一楼：  书库   咖啡厅   校史馆</a:t>
            </a:r>
          </a:p>
          <a:p>
            <a:pPr eaLnBrk="1" hangingPunct="1"/>
            <a:r>
              <a:rPr lang="zh-CN" altLang="en-US" smtClean="0">
                <a:ea typeface="宋体" pitchFamily="2" charset="-122"/>
              </a:rPr>
              <a:t>二楼：  书库   自习室   电子阅览室  印务中心</a:t>
            </a:r>
          </a:p>
          <a:p>
            <a:pPr eaLnBrk="1" hangingPunct="1"/>
            <a:r>
              <a:rPr lang="zh-CN" altLang="en-US" smtClean="0">
                <a:ea typeface="宋体" pitchFamily="2" charset="-122"/>
              </a:rPr>
              <a:t>三楼：  闭架书库   多功能会议室   贵宾室   </a:t>
            </a:r>
            <a:endParaRPr lang="en-US" altLang="zh-CN" smtClean="0">
              <a:ea typeface="宋体" pitchFamily="2" charset="-122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CN" smtClean="0">
                <a:ea typeface="宋体" pitchFamily="2" charset="-122"/>
              </a:rPr>
              <a:t>                </a:t>
            </a:r>
            <a:r>
              <a:rPr lang="zh-CN" altLang="en-US" smtClean="0">
                <a:ea typeface="宋体" pitchFamily="2" charset="-122"/>
              </a:rPr>
              <a:t>学报办公室</a:t>
            </a:r>
          </a:p>
          <a:p>
            <a:pPr eaLnBrk="1" hangingPunct="1"/>
            <a:r>
              <a:rPr lang="zh-CN" altLang="en-US" smtClean="0">
                <a:ea typeface="宋体" pitchFamily="2" charset="-122"/>
              </a:rPr>
              <a:t>四楼：  多功能报告厅   档案馆   办公室</a:t>
            </a:r>
          </a:p>
          <a:p>
            <a:pPr eaLnBrk="1" hangingPunct="1"/>
            <a:endParaRPr lang="zh-CN" altLang="en-US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sz="2800" b="1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图书流通部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2800" b="1" smtClean="0">
                <a:latin typeface="黑体" pitchFamily="49" charset="-122"/>
                <a:ea typeface="黑体" pitchFamily="49" charset="-122"/>
              </a:rPr>
              <a:t>周一至周五、日：</a:t>
            </a:r>
            <a:r>
              <a:rPr lang="en-US" altLang="zh-CN" sz="2800" b="1" smtClean="0">
                <a:latin typeface="黑体" pitchFamily="49" charset="-122"/>
                <a:ea typeface="黑体" pitchFamily="49" charset="-122"/>
              </a:rPr>
              <a:t>8:30 </a:t>
            </a:r>
            <a:r>
              <a:rPr lang="en-US" altLang="zh-CN" sz="2800" b="1" smtClean="0">
                <a:ea typeface="黑体" pitchFamily="49" charset="-122"/>
              </a:rPr>
              <a:t>—</a:t>
            </a:r>
            <a:r>
              <a:rPr lang="en-US" altLang="zh-CN" sz="2800" b="1" smtClean="0">
                <a:latin typeface="黑体" pitchFamily="49" charset="-122"/>
                <a:ea typeface="黑体" pitchFamily="49" charset="-122"/>
              </a:rPr>
              <a:t> 10:00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2800" b="1" smtClean="0">
                <a:latin typeface="黑体" pitchFamily="49" charset="-122"/>
                <a:ea typeface="黑体" pitchFamily="49" charset="-122"/>
              </a:rPr>
              <a:t>周六：</a:t>
            </a:r>
            <a:r>
              <a:rPr lang="en-US" altLang="zh-CN" sz="2800" b="1" smtClean="0">
                <a:latin typeface="黑体" pitchFamily="49" charset="-122"/>
                <a:ea typeface="黑体" pitchFamily="49" charset="-122"/>
              </a:rPr>
              <a:t>8:30 </a:t>
            </a:r>
            <a:r>
              <a:rPr lang="en-US" altLang="zh-CN" sz="2800" b="1" smtClean="0">
                <a:ea typeface="黑体" pitchFamily="49" charset="-122"/>
              </a:rPr>
              <a:t>—</a:t>
            </a:r>
            <a:r>
              <a:rPr lang="en-US" altLang="zh-CN" sz="2800" b="1" smtClean="0">
                <a:latin typeface="黑体" pitchFamily="49" charset="-122"/>
                <a:ea typeface="黑体" pitchFamily="49" charset="-122"/>
              </a:rPr>
              <a:t> 17:30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2800" b="1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国家法定节假日及寒暑假不开放</a:t>
            </a:r>
          </a:p>
          <a:p>
            <a:pPr eaLnBrk="1" hangingPunct="1">
              <a:lnSpc>
                <a:spcPct val="90000"/>
              </a:lnSpc>
            </a:pPr>
            <a:endParaRPr lang="zh-CN" altLang="en-US" sz="2800" b="1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3200" b="1" smtClean="0">
                <a:solidFill>
                  <a:srgbClr val="FFFF00"/>
                </a:solidFill>
                <a:ea typeface="黑体" pitchFamily="49" charset="-122"/>
              </a:rPr>
              <a:t>图书馆概况</a:t>
            </a:r>
            <a:r>
              <a:rPr lang="en-US" altLang="zh-CN" sz="3200" b="1" smtClean="0">
                <a:solidFill>
                  <a:srgbClr val="FFFF00"/>
                </a:solidFill>
                <a:ea typeface="黑体" pitchFamily="49" charset="-122"/>
              </a:rPr>
              <a:t>—</a:t>
            </a:r>
            <a:r>
              <a:rPr lang="zh-CN" altLang="en-US" sz="3200" b="1" smtClean="0">
                <a:solidFill>
                  <a:srgbClr val="FFFF00"/>
                </a:solidFill>
                <a:ea typeface="黑体" pitchFamily="49" charset="-122"/>
              </a:rPr>
              <a:t>开放时间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rrowheads="1"/>
          </p:cNvSpPr>
          <p:nvPr/>
        </p:nvSpPr>
        <p:spPr bwMode="blackWhite">
          <a:xfrm>
            <a:off x="969963" y="1928813"/>
            <a:ext cx="7478712" cy="2076450"/>
          </a:xfrm>
          <a:prstGeom prst="roundRect">
            <a:avLst>
              <a:gd name="adj" fmla="val 9106"/>
            </a:avLst>
          </a:prstGeom>
          <a:solidFill>
            <a:srgbClr val="0070C0"/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360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第二部分 借阅须知</a:t>
            </a:r>
            <a:endParaRPr lang="en-US" altLang="zh-CN" sz="360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8">
  <a:themeElements>
    <a:clrScheme name="">
      <a:dk1>
        <a:srgbClr val="4D4D4D"/>
      </a:dk1>
      <a:lt1>
        <a:srgbClr val="FFFFFF"/>
      </a:lt1>
      <a:dk2>
        <a:srgbClr val="4D4D4D"/>
      </a:dk2>
      <a:lt2>
        <a:srgbClr val="800609"/>
      </a:lt2>
      <a:accent1>
        <a:srgbClr val="96261A"/>
      </a:accent1>
      <a:accent2>
        <a:srgbClr val="B02E1E"/>
      </a:accent2>
      <a:accent3>
        <a:srgbClr val="FFFFFF"/>
      </a:accent3>
      <a:accent4>
        <a:srgbClr val="404040"/>
      </a:accent4>
      <a:accent5>
        <a:srgbClr val="C9ACAB"/>
      </a:accent5>
      <a:accent6>
        <a:srgbClr val="9F291A"/>
      </a:accent6>
      <a:hlink>
        <a:srgbClr val="B52B1A"/>
      </a:hlink>
      <a:folHlink>
        <a:srgbClr val="DDDDDD"/>
      </a:folHlink>
    </a:clrScheme>
    <a:fontScheme name="78">
      <a:majorFont>
        <a:latin typeface="Microsoft Sans Serif"/>
        <a:ea typeface=""/>
        <a:cs typeface="Microsoft Sans Serif"/>
      </a:majorFont>
      <a:minorFont>
        <a:latin typeface="Microsoft Sans Serif"/>
        <a:ea typeface=""/>
        <a:cs typeface="Microsoft Sans Serif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4D4D4D"/>
      </a:dk1>
      <a:lt1>
        <a:srgbClr val="FFFFFF"/>
      </a:lt1>
      <a:dk2>
        <a:srgbClr val="4D4D4D"/>
      </a:dk2>
      <a:lt2>
        <a:srgbClr val="800609"/>
      </a:lt2>
      <a:accent1>
        <a:srgbClr val="96261A"/>
      </a:accent1>
      <a:accent2>
        <a:srgbClr val="B02E1E"/>
      </a:accent2>
      <a:accent3>
        <a:srgbClr val="FFFFFF"/>
      </a:accent3>
      <a:accent4>
        <a:srgbClr val="404040"/>
      </a:accent4>
      <a:accent5>
        <a:srgbClr val="C9ACAB"/>
      </a:accent5>
      <a:accent6>
        <a:srgbClr val="9F291A"/>
      </a:accent6>
      <a:hlink>
        <a:srgbClr val="B52B1A"/>
      </a:hlink>
      <a:folHlink>
        <a:srgbClr val="DDDD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157255900</TotalTime>
  <Pages>0</Pages>
  <Words>1567</Words>
  <Characters>0</Characters>
  <Application>Microsoft Office PowerPoint</Application>
  <DocSecurity>0</DocSecurity>
  <PresentationFormat>全屏显示(4:3)</PresentationFormat>
  <Lines>0</Lines>
  <Paragraphs>212</Paragraphs>
  <Slides>35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37" baseType="lpstr">
      <vt:lpstr>78</vt:lpstr>
      <vt:lpstr>默认设计模板</vt:lpstr>
      <vt:lpstr>    图书馆利用                 ——广东东软学院图书馆新生入馆教育课程</vt:lpstr>
      <vt:lpstr>图书馆---知识殿堂里的璀璨星光</vt:lpstr>
      <vt:lpstr>主要内容</vt:lpstr>
      <vt:lpstr>幻灯片 4</vt:lpstr>
      <vt:lpstr>图书馆概况</vt:lpstr>
      <vt:lpstr>图书馆概况—机构设置</vt:lpstr>
      <vt:lpstr>图书馆概况—业务布局</vt:lpstr>
      <vt:lpstr>图书馆概况—开放时间</vt:lpstr>
      <vt:lpstr>幻灯片 9</vt:lpstr>
      <vt:lpstr>借阅须知—图书、光盘外借</vt:lpstr>
      <vt:lpstr>借阅须知—入馆须知</vt:lpstr>
      <vt:lpstr>幻灯片 12</vt:lpstr>
      <vt:lpstr>借阅须知—图书分类常识</vt:lpstr>
      <vt:lpstr>中国图书馆分类法·基本大类</vt:lpstr>
      <vt:lpstr>幻灯片 15</vt:lpstr>
      <vt:lpstr>幻灯片 16</vt:lpstr>
      <vt:lpstr>幻灯片 17</vt:lpstr>
      <vt:lpstr>用户登录界面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为什么我们需要数字资源？？？</vt:lpstr>
      <vt:lpstr>幻灯片 27</vt:lpstr>
      <vt:lpstr>幻灯片 28</vt:lpstr>
      <vt:lpstr>幻灯片 29</vt:lpstr>
      <vt:lpstr>“手机版”超星移动图书馆使用方法</vt:lpstr>
      <vt:lpstr>幻灯片 31</vt:lpstr>
      <vt:lpstr>幻灯片 32</vt:lpstr>
      <vt:lpstr>幻灯片 33</vt:lpstr>
      <vt:lpstr>图书馆义务馆员纳新啦！</vt:lpstr>
      <vt:lpstr>图书馆官方微信公众号二维码</vt:lpstr>
    </vt:vector>
  </TitlesOfParts>
  <Company>微软中国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Charlene mo</dc:creator>
  <cp:lastModifiedBy>莫丽珍</cp:lastModifiedBy>
  <cp:revision>46</cp:revision>
  <cp:lastPrinted>1899-12-30T00:00:00Z</cp:lastPrinted>
  <dcterms:created xsi:type="dcterms:W3CDTF">2011-07-24T22:55:00Z</dcterms:created>
  <dcterms:modified xsi:type="dcterms:W3CDTF">2018-03-13T01:22:45Z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2052-6.6.0.2877</vt:lpwstr>
  </property>
</Properties>
</file>