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0691495" cy="1511998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4762"/>
        <p:guide pos="336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7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051359" y="2016000"/>
            <a:ext cx="8593988" cy="5667024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7015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051359" y="7849701"/>
            <a:ext cx="8593988" cy="3246236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805" spc="200">
                <a:uFillTx/>
              </a:defRPr>
            </a:lvl1pPr>
            <a:lvl2pPr marL="534670" indent="0" algn="ctr">
              <a:buNone/>
              <a:defRPr sz="2340"/>
            </a:lvl2pPr>
            <a:lvl3pPr marL="1069340" indent="0" algn="ctr">
              <a:buNone/>
              <a:defRPr sz="2105"/>
            </a:lvl3pPr>
            <a:lvl4pPr marL="1604010" indent="0" algn="ctr">
              <a:buNone/>
              <a:defRPr sz="1870"/>
            </a:lvl4pPr>
            <a:lvl5pPr marL="2138680" indent="0" algn="ctr">
              <a:buNone/>
              <a:defRPr sz="1870"/>
            </a:lvl5pPr>
            <a:lvl6pPr marL="2672715" indent="0" algn="ctr">
              <a:buNone/>
              <a:defRPr sz="1870"/>
            </a:lvl6pPr>
            <a:lvl7pPr marL="3207385" indent="0" algn="ctr">
              <a:buNone/>
              <a:defRPr sz="1870"/>
            </a:lvl7pPr>
            <a:lvl8pPr marL="3742055" indent="0" algn="ctr">
              <a:buNone/>
              <a:defRPr sz="1870"/>
            </a:lvl8pPr>
            <a:lvl9pPr marL="4276725" indent="0" algn="ctr">
              <a:buNone/>
              <a:defRPr sz="187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533572" y="1706457"/>
            <a:ext cx="9623246" cy="12088063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051359" y="5476535"/>
            <a:ext cx="8593988" cy="2246173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701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051359" y="7849701"/>
            <a:ext cx="8593988" cy="1039748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80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3572" y="1341354"/>
            <a:ext cx="9620089" cy="155565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33572" y="3285921"/>
            <a:ext cx="9620089" cy="10492724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745950" y="8484661"/>
            <a:ext cx="6813309" cy="1690583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514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745950" y="10175244"/>
            <a:ext cx="6813309" cy="1912819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210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3467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2pPr>
            <a:lvl3pPr marL="106934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3pPr>
            <a:lvl4pPr marL="160401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4pPr>
            <a:lvl5pPr marL="2138680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5pPr>
            <a:lvl6pPr marL="267271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6pPr>
            <a:lvl7pPr marL="320738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7pPr>
            <a:lvl8pPr marL="374205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8pPr>
            <a:lvl9pPr marL="4276725" indent="0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3572" y="1341354"/>
            <a:ext cx="9620089" cy="155565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533572" y="3309732"/>
            <a:ext cx="4540101" cy="10468913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623032" y="3309732"/>
            <a:ext cx="4540101" cy="10468913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3572" y="1341354"/>
            <a:ext cx="9620089" cy="155565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33572" y="3150992"/>
            <a:ext cx="4685334" cy="841323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34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34670" indent="0">
              <a:buNone/>
              <a:defRPr sz="2340" b="1"/>
            </a:lvl2pPr>
            <a:lvl3pPr marL="1069340" indent="0">
              <a:buNone/>
              <a:defRPr sz="2105" b="1"/>
            </a:lvl3pPr>
            <a:lvl4pPr marL="1604010" indent="0">
              <a:buNone/>
              <a:defRPr sz="1870" b="1"/>
            </a:lvl4pPr>
            <a:lvl5pPr marL="2138680" indent="0">
              <a:buNone/>
              <a:defRPr sz="1870" b="1"/>
            </a:lvl5pPr>
            <a:lvl6pPr marL="2672715" indent="0">
              <a:buNone/>
              <a:defRPr sz="1870" b="1"/>
            </a:lvl6pPr>
            <a:lvl7pPr marL="3207385" indent="0">
              <a:buNone/>
              <a:defRPr sz="1870" b="1"/>
            </a:lvl7pPr>
            <a:lvl8pPr marL="3742055" indent="0">
              <a:buNone/>
              <a:defRPr sz="1870" b="1"/>
            </a:lvl8pPr>
            <a:lvl9pPr marL="4276725" indent="0">
              <a:buNone/>
              <a:defRPr sz="187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533572" y="4087559"/>
            <a:ext cx="4685334" cy="9691087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5468810" y="3134521"/>
            <a:ext cx="4685334" cy="841323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34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34670" indent="0">
              <a:buNone/>
              <a:defRPr sz="2340" b="1"/>
            </a:lvl2pPr>
            <a:lvl3pPr marL="1069340" indent="0">
              <a:buNone/>
              <a:defRPr sz="2105" b="1"/>
            </a:lvl3pPr>
            <a:lvl4pPr marL="1604010" indent="0">
              <a:buNone/>
              <a:defRPr sz="1870" b="1"/>
            </a:lvl4pPr>
            <a:lvl5pPr marL="2138680" indent="0">
              <a:buNone/>
              <a:defRPr sz="1870" b="1"/>
            </a:lvl5pPr>
            <a:lvl6pPr marL="2672715" indent="0">
              <a:buNone/>
              <a:defRPr sz="1870" b="1"/>
            </a:lvl6pPr>
            <a:lvl7pPr marL="3207385" indent="0">
              <a:buNone/>
              <a:defRPr sz="1870" b="1"/>
            </a:lvl7pPr>
            <a:lvl8pPr marL="3742055" indent="0">
              <a:buNone/>
              <a:defRPr sz="1870" b="1"/>
            </a:lvl8pPr>
            <a:lvl9pPr marL="4276725" indent="0">
              <a:buNone/>
              <a:defRPr sz="187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5468810" y="4087559"/>
            <a:ext cx="4685334" cy="9691087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3572" y="1341354"/>
            <a:ext cx="9620089" cy="155565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33511" y="3428600"/>
            <a:ext cx="4589420" cy="101598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87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5569359" y="3428787"/>
            <a:ext cx="4584302" cy="1015937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87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8976013" y="2016000"/>
            <a:ext cx="915598" cy="110880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327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801937" y="2016000"/>
            <a:ext cx="8041472" cy="11088000"/>
          </a:xfrm>
        </p:spPr>
        <p:txBody>
          <a:bodyPr vert="eaVert" lIns="46800" tIns="46800" rIns="46800" bIns="46800"/>
          <a:lstStyle>
            <a:lvl1pPr marL="267335" indent="-267335">
              <a:spcAft>
                <a:spcPts val="1000"/>
              </a:spcAft>
              <a:defRPr spc="300"/>
            </a:lvl1pPr>
            <a:lvl2pPr marL="802005" indent="-267335">
              <a:defRPr spc="300"/>
            </a:lvl2pPr>
            <a:lvl3pPr marL="1336675" indent="-267335">
              <a:defRPr spc="300"/>
            </a:lvl3pPr>
            <a:lvl4pPr marL="1871345" indent="-267335">
              <a:defRPr spc="300"/>
            </a:lvl4pPr>
            <a:lvl5pPr marL="2406015" indent="-267335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533572" y="1341354"/>
            <a:ext cx="9620089" cy="1555654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33572" y="3285921"/>
            <a:ext cx="9620089" cy="10492724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536730" y="13921512"/>
            <a:ext cx="2367925" cy="698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17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609770" y="13921512"/>
            <a:ext cx="3472956" cy="698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7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7785737" y="13921512"/>
            <a:ext cx="2367925" cy="698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7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69340" rtl="0" eaLnBrk="1" fontAlgn="auto" latinLnBrk="0" hangingPunct="1">
        <a:lnSpc>
          <a:spcPct val="100000"/>
        </a:lnSpc>
        <a:spcBef>
          <a:spcPct val="0"/>
        </a:spcBef>
        <a:buNone/>
        <a:defRPr sz="421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67335" indent="-267335" algn="l" defTabSz="106934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21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802005" indent="-267335" algn="l" defTabSz="106934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882140" algn="l"/>
          <a:tab pos="1882140" algn="l"/>
          <a:tab pos="1882140" algn="l"/>
          <a:tab pos="1882140" algn="l"/>
        </a:tabLst>
        <a:defRPr sz="18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336675" indent="-267335" algn="l" defTabSz="106934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8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871345" indent="-267335" algn="l" defTabSz="106934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406015" indent="-267335" algn="l" defTabSz="106934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6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94005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72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39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060" indent="-267335" algn="l" defTabSz="1069340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7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34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401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680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271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38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05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725" algn="l" defTabSz="1069340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43560" y="501650"/>
            <a:ext cx="9602470" cy="1106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en-US" altLang="zh-CN" sz="6600" b="1" kern="100">
                <a:solidFill>
                  <a:schemeClr val="dk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期末考试试卷</a:t>
            </a:r>
            <a:r>
              <a:rPr lang="en-US" altLang="zh-CN" sz="6600" b="1" kern="100">
                <a:solidFill>
                  <a:srgbClr val="C0000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领</a:t>
            </a:r>
            <a:r>
              <a:rPr lang="zh-CN" altLang="en-US" sz="6600" b="1" kern="100">
                <a:solidFill>
                  <a:srgbClr val="C0000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还</a:t>
            </a:r>
            <a:r>
              <a:rPr lang="en-US" altLang="zh-CN" sz="6600" b="1" kern="100">
                <a:solidFill>
                  <a:srgbClr val="C0000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流程</a:t>
            </a:r>
            <a:endParaRPr lang="en-US" altLang="zh-CN" sz="6600" b="1" kern="100">
              <a:solidFill>
                <a:srgbClr val="C00000"/>
              </a:solidFill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005790" y="1903850"/>
            <a:ext cx="4680000" cy="900000"/>
          </a:xfrm>
          <a:prstGeom prst="roundRect">
            <a:avLst/>
          </a:prstGeom>
          <a:ln w="28575" cmpd="sng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1、确认监考</a:t>
            </a:r>
            <a:r>
              <a:rPr lang="en-US" altLang="zh-CN" sz="3200" b="1" kern="100">
                <a:highlight>
                  <a:srgbClr val="FFFF00"/>
                </a:highligh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考场序号</a:t>
            </a:r>
            <a:endParaRPr lang="en-US" altLang="zh-CN" sz="3200" b="1" kern="100">
              <a:highlight>
                <a:srgbClr val="FFFF00"/>
              </a:highlight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Times New Roman" panose="02020603050405020304"/>
            </a:endParaRPr>
          </a:p>
        </p:txBody>
      </p:sp>
      <p:sp>
        <p:nvSpPr>
          <p:cNvPr id="6" name="下箭头 5"/>
          <p:cNvSpPr/>
          <p:nvPr/>
        </p:nvSpPr>
        <p:spPr>
          <a:xfrm>
            <a:off x="5182275" y="8809360"/>
            <a:ext cx="324000" cy="540000"/>
          </a:xfrm>
          <a:prstGeom prst="downArrow">
            <a:avLst/>
          </a:prstGeom>
          <a:solidFill>
            <a:schemeClr val="bg2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970"/>
          </a:p>
        </p:txBody>
      </p:sp>
      <p:sp>
        <p:nvSpPr>
          <p:cNvPr id="7" name="圆角矩形 6"/>
          <p:cNvSpPr/>
          <p:nvPr>
            <p:custDataLst>
              <p:tags r:id="rId1"/>
            </p:custDataLst>
          </p:nvPr>
        </p:nvSpPr>
        <p:spPr>
          <a:xfrm>
            <a:off x="2642005" y="3681620"/>
            <a:ext cx="5400000" cy="900000"/>
          </a:xfrm>
          <a:prstGeom prst="roundRect">
            <a:avLst/>
          </a:prstGeom>
          <a:ln w="28575" cmpd="sng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2、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根据考场序号拿取试卷</a:t>
            </a:r>
            <a:endParaRPr lang="zh-CN" altLang="en-US" sz="3200" b="1" kern="100"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Times New Roman" panose="02020603050405020304"/>
            </a:endParaRPr>
          </a:p>
        </p:txBody>
      </p:sp>
      <p:sp>
        <p:nvSpPr>
          <p:cNvPr id="8" name="圆角矩形 7"/>
          <p:cNvSpPr/>
          <p:nvPr>
            <p:custDataLst>
              <p:tags r:id="rId2"/>
            </p:custDataLst>
          </p:nvPr>
        </p:nvSpPr>
        <p:spPr>
          <a:xfrm>
            <a:off x="846225" y="5458985"/>
            <a:ext cx="9000000" cy="900000"/>
          </a:xfrm>
          <a:prstGeom prst="roundRect">
            <a:avLst/>
          </a:prstGeom>
          <a:ln w="28575" cmpd="sng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3、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领取考场记录表、考生签名表、监考守则</a:t>
            </a:r>
            <a:endParaRPr lang="zh-CN" altLang="en-US" sz="3200" b="1" kern="100"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Times New Roman" panose="02020603050405020304"/>
            </a:endParaRPr>
          </a:p>
        </p:txBody>
      </p:sp>
      <p:sp>
        <p:nvSpPr>
          <p:cNvPr id="9" name="下箭头 8"/>
          <p:cNvSpPr/>
          <p:nvPr>
            <p:custDataLst>
              <p:tags r:id="rId3"/>
            </p:custDataLst>
          </p:nvPr>
        </p:nvSpPr>
        <p:spPr>
          <a:xfrm>
            <a:off x="5182275" y="2973075"/>
            <a:ext cx="324000" cy="540000"/>
          </a:xfrm>
          <a:prstGeom prst="downArrow">
            <a:avLst/>
          </a:prstGeom>
          <a:solidFill>
            <a:schemeClr val="bg2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970"/>
          </a:p>
        </p:txBody>
      </p:sp>
      <p:sp>
        <p:nvSpPr>
          <p:cNvPr id="10" name="圆角矩形 9"/>
          <p:cNvSpPr/>
          <p:nvPr>
            <p:custDataLst>
              <p:tags r:id="rId4"/>
            </p:custDataLst>
          </p:nvPr>
        </p:nvSpPr>
        <p:spPr>
          <a:xfrm>
            <a:off x="1741575" y="7236350"/>
            <a:ext cx="7200000" cy="1404000"/>
          </a:xfrm>
          <a:prstGeom prst="roundRect">
            <a:avLst/>
          </a:prstGeom>
          <a:ln w="28575" cmpd="sng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4、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检查核对所领材料无误后在</a:t>
            </a:r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“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监考教师签名表</a:t>
            </a:r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”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中确认领试卷签名</a:t>
            </a:r>
            <a:endParaRPr lang="zh-CN" altLang="en-US" sz="3200" b="1" kern="100"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Times New Roman" panose="02020603050405020304"/>
            </a:endParaRPr>
          </a:p>
        </p:txBody>
      </p:sp>
      <p:sp>
        <p:nvSpPr>
          <p:cNvPr id="11" name="圆角矩形 10"/>
          <p:cNvSpPr/>
          <p:nvPr>
            <p:custDataLst>
              <p:tags r:id="rId5"/>
            </p:custDataLst>
          </p:nvPr>
        </p:nvSpPr>
        <p:spPr>
          <a:xfrm>
            <a:off x="2642005" y="9517905"/>
            <a:ext cx="5400000" cy="900000"/>
          </a:xfrm>
          <a:prstGeom prst="roundRect">
            <a:avLst/>
          </a:prstGeom>
          <a:ln w="28575" cmpd="sng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5、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自行领取监考牌、水</a:t>
            </a:r>
            <a:endParaRPr lang="zh-CN" altLang="en-US" sz="3200" b="1" kern="100"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Times New Roman" panose="02020603050405020304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45820" y="11090910"/>
            <a:ext cx="9000490" cy="31769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just"/>
            <a:r>
              <a:rPr lang="zh-CN" altLang="en-US" sz="4000" b="1" kern="100">
                <a:solidFill>
                  <a:srgbClr val="C0000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监考教师与第一考官</a:t>
            </a:r>
            <a:r>
              <a:rPr lang="zh-CN" altLang="en-US" sz="4000" b="1" kern="100">
                <a:solidFill>
                  <a:srgbClr val="C00000"/>
                </a:solidFill>
                <a:highlight>
                  <a:srgbClr val="FFFF00"/>
                </a:highlight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交接试卷</a:t>
            </a:r>
            <a:r>
              <a:rPr lang="zh-CN" altLang="en-US" sz="4000" b="1" kern="100">
                <a:solidFill>
                  <a:srgbClr val="C00000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需注意：</a:t>
            </a:r>
            <a:endParaRPr lang="zh-CN" altLang="en-US" sz="4000" b="1" kern="100">
              <a:solidFill>
                <a:srgbClr val="C00000"/>
              </a:solidFill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200" b="1" kern="100">
                <a:solidFill>
                  <a:schemeClr val="dk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1、监考教师考试结束后请在图书馆</a:t>
            </a:r>
            <a:r>
              <a:rPr lang="zh-CN" altLang="en-US" sz="3200" b="1" kern="100">
                <a:solidFill>
                  <a:schemeClr val="dk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306（多功能报告厅6）与第一考官进行试卷交接。</a:t>
            </a:r>
            <a:endParaRPr lang="zh-CN" altLang="en-US" sz="3200" b="1" kern="100">
              <a:solidFill>
                <a:schemeClr val="dk1"/>
              </a:solidFill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3200" b="1" kern="100">
                <a:solidFill>
                  <a:schemeClr val="dk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2</a:t>
            </a:r>
            <a:r>
              <a:rPr lang="zh-CN" altLang="en-US" sz="3200" b="1" kern="100">
                <a:solidFill>
                  <a:schemeClr val="dk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、第一考官确认试卷无误后</a:t>
            </a:r>
            <a:r>
              <a:rPr lang="zh-CN" altLang="en-US" sz="3200" b="1" kern="100">
                <a:solidFill>
                  <a:schemeClr val="dk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+mn-ea"/>
              </a:rPr>
              <a:t>在试卷袋上签字</a:t>
            </a:r>
            <a:r>
              <a:rPr lang="zh-CN" altLang="en-US" sz="3200" b="1" kern="100">
                <a:solidFill>
                  <a:schemeClr val="dk1"/>
                </a:solidFill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</a:rPr>
              <a:t>，监考教师在</a:t>
            </a:r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“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监考教师签名表</a:t>
            </a:r>
            <a:r>
              <a:rPr lang="en-US" altLang="zh-CN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”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中确认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还试卷</a:t>
            </a:r>
            <a:r>
              <a:rPr lang="zh-CN" altLang="en-US" sz="3200" b="1" kern="100">
                <a:latin typeface="华文隶书" panose="02010800040101010101" charset="-122"/>
                <a:ea typeface="华文隶书" panose="02010800040101010101" charset="-122"/>
                <a:cs typeface="华文隶书" panose="02010800040101010101" charset="-122"/>
                <a:sym typeface="Times New Roman" panose="02020603050405020304"/>
              </a:rPr>
              <a:t>签名。</a:t>
            </a:r>
            <a:endParaRPr lang="zh-CN" altLang="en-US" sz="3200" b="1" kern="100">
              <a:solidFill>
                <a:schemeClr val="dk1"/>
              </a:solidFill>
              <a:latin typeface="华文隶书" panose="02010800040101010101" charset="-122"/>
              <a:ea typeface="华文隶书" panose="02010800040101010101" charset="-122"/>
              <a:cs typeface="华文隶书" panose="02010800040101010101" charset="-122"/>
              <a:sym typeface="Times New Roman" panose="02020603050405020304"/>
            </a:endParaRPr>
          </a:p>
        </p:txBody>
      </p:sp>
      <p:sp>
        <p:nvSpPr>
          <p:cNvPr id="13" name="下箭头 12"/>
          <p:cNvSpPr/>
          <p:nvPr>
            <p:custDataLst>
              <p:tags r:id="rId6"/>
            </p:custDataLst>
          </p:nvPr>
        </p:nvSpPr>
        <p:spPr>
          <a:xfrm>
            <a:off x="5183545" y="4750440"/>
            <a:ext cx="324000" cy="540000"/>
          </a:xfrm>
          <a:prstGeom prst="downArrow">
            <a:avLst/>
          </a:prstGeom>
          <a:solidFill>
            <a:schemeClr val="bg2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970"/>
          </a:p>
        </p:txBody>
      </p:sp>
      <p:sp>
        <p:nvSpPr>
          <p:cNvPr id="14" name="下箭头 13"/>
          <p:cNvSpPr/>
          <p:nvPr>
            <p:custDataLst>
              <p:tags r:id="rId7"/>
            </p:custDataLst>
          </p:nvPr>
        </p:nvSpPr>
        <p:spPr>
          <a:xfrm>
            <a:off x="5183545" y="6527805"/>
            <a:ext cx="324000" cy="540000"/>
          </a:xfrm>
          <a:prstGeom prst="downArrow">
            <a:avLst/>
          </a:prstGeom>
          <a:solidFill>
            <a:schemeClr val="bg2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3970"/>
          </a:p>
        </p:txBody>
      </p:sp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1.xml><?xml version="1.0" encoding="utf-8"?>
<p:tagLst xmlns:p="http://schemas.openxmlformats.org/presentationml/2006/main">
  <p:tag name="COMMONDATA" val="eyJoZGlkIjoiOGM0YTk1MWExZDhkYjVmMDM2OWQ1NTc0YjY3ZGRmNzUifQ=="/>
  <p:tag name="KSO_WPP_MARK_KEY" val="f00deb82-1207-431a-8a73-7eadeaa2fc8f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195</Words>
  <Application>WPS 演示</Application>
  <PresentationFormat>宽屏</PresentationFormat>
  <Paragraphs>16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Wingdings</vt:lpstr>
      <vt:lpstr>华文隶书</vt:lpstr>
      <vt:lpstr>Times New Roman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大大倩</cp:lastModifiedBy>
  <cp:revision>185</cp:revision>
  <dcterms:created xsi:type="dcterms:W3CDTF">2019-06-19T02:08:00Z</dcterms:created>
  <dcterms:modified xsi:type="dcterms:W3CDTF">2025-06-04T01:45:19Z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5C09878036294795A31E24CFDA949C42_13</vt:lpwstr>
  </property>
</Properties>
</file>